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2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62" r:id="rId3"/>
    <p:sldId id="257" r:id="rId4"/>
    <p:sldId id="258" r:id="rId5"/>
    <p:sldId id="259" r:id="rId6"/>
    <p:sldId id="260" r:id="rId7"/>
    <p:sldId id="261" r:id="rId8"/>
    <p:sldId id="298" r:id="rId9"/>
    <p:sldId id="299" r:id="rId10"/>
    <p:sldId id="276" r:id="rId11"/>
    <p:sldId id="382" r:id="rId12"/>
    <p:sldId id="383" r:id="rId13"/>
    <p:sldId id="277" r:id="rId14"/>
    <p:sldId id="278" r:id="rId15"/>
    <p:sldId id="356" r:id="rId16"/>
    <p:sldId id="339" r:id="rId17"/>
    <p:sldId id="337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50" r:id="rId27"/>
    <p:sldId id="349" r:id="rId28"/>
    <p:sldId id="351" r:id="rId29"/>
    <p:sldId id="352" r:id="rId30"/>
    <p:sldId id="353" r:id="rId31"/>
    <p:sldId id="354" r:id="rId32"/>
    <p:sldId id="279" r:id="rId33"/>
    <p:sldId id="355" r:id="rId34"/>
    <p:sldId id="357" r:id="rId35"/>
    <p:sldId id="358" r:id="rId36"/>
    <p:sldId id="363" r:id="rId37"/>
    <p:sldId id="359" r:id="rId38"/>
    <p:sldId id="280" r:id="rId39"/>
    <p:sldId id="281" r:id="rId40"/>
    <p:sldId id="282" r:id="rId41"/>
    <p:sldId id="283" r:id="rId42"/>
    <p:sldId id="325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322" r:id="rId58"/>
    <p:sldId id="300" r:id="rId59"/>
    <p:sldId id="302" r:id="rId60"/>
    <p:sldId id="384" r:id="rId61"/>
    <p:sldId id="266" r:id="rId62"/>
    <p:sldId id="267" r:id="rId63"/>
    <p:sldId id="268" r:id="rId64"/>
    <p:sldId id="326" r:id="rId65"/>
    <p:sldId id="334" r:id="rId66"/>
    <p:sldId id="303" r:id="rId67"/>
    <p:sldId id="304" r:id="rId68"/>
    <p:sldId id="306" r:id="rId69"/>
    <p:sldId id="305" r:id="rId70"/>
    <p:sldId id="307" r:id="rId71"/>
    <p:sldId id="327" r:id="rId72"/>
    <p:sldId id="308" r:id="rId73"/>
    <p:sldId id="328" r:id="rId74"/>
    <p:sldId id="329" r:id="rId75"/>
    <p:sldId id="332" r:id="rId76"/>
    <p:sldId id="364" r:id="rId77"/>
    <p:sldId id="331" r:id="rId78"/>
    <p:sldId id="311" r:id="rId79"/>
    <p:sldId id="372" r:id="rId80"/>
    <p:sldId id="374" r:id="rId81"/>
    <p:sldId id="375" r:id="rId82"/>
    <p:sldId id="376" r:id="rId83"/>
    <p:sldId id="377" r:id="rId84"/>
    <p:sldId id="373" r:id="rId85"/>
    <p:sldId id="312" r:id="rId86"/>
    <p:sldId id="309" r:id="rId87"/>
    <p:sldId id="310" r:id="rId88"/>
    <p:sldId id="360" r:id="rId89"/>
    <p:sldId id="361" r:id="rId90"/>
    <p:sldId id="315" r:id="rId91"/>
    <p:sldId id="316" r:id="rId92"/>
    <p:sldId id="317" r:id="rId93"/>
    <p:sldId id="318" r:id="rId94"/>
    <p:sldId id="319" r:id="rId95"/>
    <p:sldId id="320" r:id="rId96"/>
    <p:sldId id="323" r:id="rId97"/>
    <p:sldId id="321" r:id="rId98"/>
    <p:sldId id="378" r:id="rId99"/>
    <p:sldId id="365" r:id="rId100"/>
    <p:sldId id="366" r:id="rId101"/>
    <p:sldId id="367" r:id="rId102"/>
    <p:sldId id="368" r:id="rId103"/>
    <p:sldId id="370" r:id="rId104"/>
    <p:sldId id="369" r:id="rId105"/>
    <p:sldId id="270" r:id="rId106"/>
    <p:sldId id="324" r:id="rId107"/>
    <p:sldId id="380" r:id="rId108"/>
    <p:sldId id="381" r:id="rId109"/>
    <p:sldId id="335" r:id="rId110"/>
    <p:sldId id="271" r:id="rId111"/>
    <p:sldId id="272" r:id="rId112"/>
    <p:sldId id="273" r:id="rId113"/>
    <p:sldId id="274" r:id="rId114"/>
    <p:sldId id="379" r:id="rId11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841"/>
    <p:restoredTop sz="72834"/>
  </p:normalViewPr>
  <p:slideViewPr>
    <p:cSldViewPr snapToGrid="0" snapToObjects="1">
      <p:cViewPr varScale="1">
        <p:scale>
          <a:sx n="90" d="100"/>
          <a:sy n="90" d="100"/>
        </p:scale>
        <p:origin x="4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6CEF8-233D-6644-8227-8A562FCFA9DB}" type="datetimeFigureOut">
              <a:rPr lang="en-US" smtClean="0"/>
              <a:t>5/7/25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2E917-F44D-8544-9D78-87EAFF0CC0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076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19C8-9A83-894A-A37D-A82ED3896357}" type="datetimeFigureOut">
              <a:rPr lang="en-US" smtClean="0"/>
              <a:t>5/7/25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4C1E9-D2F8-BF4E-BFD7-3457E29F3E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275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bbian_theor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F774C-1CEF-C546-B3A5-D1EECE855D2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2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681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91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76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59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64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105</a:t>
            </a:fld>
            <a:endParaRPr 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44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106</a:t>
            </a:fld>
            <a:endParaRPr 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4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110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6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http://en.wikipedia.org/wiki/Hebbian_theory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2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98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609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1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 with </a:t>
            </a:r>
            <a:r>
              <a:rPr lang="it-IT" dirty="0" err="1"/>
              <a:t>bias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63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A0B8-EA0B-7B47-9842-C685406190E9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7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0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statistical-classification problem with two classes, a </a:t>
            </a:r>
            <a:r>
              <a:rPr lang="en-US" b="1" dirty="0"/>
              <a:t>decision boundary</a:t>
            </a:r>
            <a:r>
              <a:rPr lang="en-US" dirty="0"/>
              <a:t> or </a:t>
            </a:r>
            <a:r>
              <a:rPr lang="en-US" b="1" dirty="0"/>
              <a:t>decision surface</a:t>
            </a:r>
            <a:r>
              <a:rPr lang="en-US" dirty="0"/>
              <a:t> is a </a:t>
            </a:r>
            <a:r>
              <a:rPr lang="en-US" dirty="0" err="1"/>
              <a:t>hypersurface</a:t>
            </a:r>
            <a:r>
              <a:rPr lang="en-US" dirty="0"/>
              <a:t> that partitions the underlying vector space into two sets, one for each class. ... A </a:t>
            </a:r>
            <a:r>
              <a:rPr lang="en-US" b="1" dirty="0"/>
              <a:t>decision boundary</a:t>
            </a:r>
            <a:r>
              <a:rPr lang="en-US" dirty="0"/>
              <a:t> is the region of a problem space in which the output label of a classifier is ambiguous.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03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it-IT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Machine Learning 101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42321" y="115888"/>
            <a:ext cx="56784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Wingdings" charset="0"/>
        <a:buBlip>
          <a:blip r:embed="rId13"/>
        </a:buBlip>
        <a:defRPr sz="24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4"/>
        </a:buBlip>
        <a:defRPr sz="22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Artificial Neural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D.A. Tamburri</a:t>
            </a:r>
          </a:p>
        </p:txBody>
      </p:sp>
    </p:spTree>
    <p:extLst>
      <p:ext uri="{BB962C8B-B14F-4D97-AF65-F5344CB8AC3E}">
        <p14:creationId xmlns:p14="http://schemas.microsoft.com/office/powerpoint/2010/main" val="85420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So, ANN basics assumption is...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imitate the uses and functioning of the basic compute unit in the human brain, i.e., neuron!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Basic compute unit for ANNs, i.e., </a:t>
            </a:r>
            <a:r>
              <a:rPr lang="en-CA" b="1" i="1" dirty="0"/>
              <a:t>Perceptron!</a:t>
            </a:r>
          </a:p>
        </p:txBody>
      </p:sp>
    </p:spTree>
    <p:extLst>
      <p:ext uri="{BB962C8B-B14F-4D97-AF65-F5344CB8AC3E}">
        <p14:creationId xmlns:p14="http://schemas.microsoft.com/office/powerpoint/2010/main" val="1000392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407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Gradient Descent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3522133"/>
            <a:ext cx="4017916" cy="694267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3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Descent*</a:t>
            </a:r>
          </a:p>
        </p:txBody>
      </p:sp>
      <p:pic>
        <p:nvPicPr>
          <p:cNvPr id="4" name="Picture 3" descr="Screen Shot 2018-04-06 at 11.0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" y="1209132"/>
            <a:ext cx="8253035" cy="3663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92FAF-4D92-DF46-BB5E-C1AB978F3FBF}"/>
              </a:ext>
            </a:extLst>
          </p:cNvPr>
          <p:cNvSpPr txBox="1"/>
          <p:nvPr/>
        </p:nvSpPr>
        <p:spPr>
          <a:xfrm>
            <a:off x="1052186" y="5461348"/>
            <a:ext cx="4386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Trebuchet MS" panose="020B0703020202090204" pitchFamily="34" charset="0"/>
              </a:rPr>
              <a:t>*</a:t>
            </a:r>
            <a:r>
              <a:rPr lang="it-IT" b="1" dirty="0" err="1">
                <a:latin typeface="Trebuchet MS" panose="020B0703020202090204" pitchFamily="34" charset="0"/>
              </a:rPr>
              <a:t>Courtesy</a:t>
            </a:r>
            <a:r>
              <a:rPr lang="it-IT" b="1" dirty="0">
                <a:latin typeface="Trebuchet MS" panose="020B0703020202090204" pitchFamily="34" charset="0"/>
              </a:rPr>
              <a:t> of </a:t>
            </a:r>
            <a:r>
              <a:rPr lang="it-IT" b="1" dirty="0" err="1">
                <a:latin typeface="Trebuchet MS" panose="020B0703020202090204" pitchFamily="34" charset="0"/>
              </a:rPr>
              <a:t>our</a:t>
            </a:r>
            <a:r>
              <a:rPr lang="it-IT" b="1" dirty="0">
                <a:latin typeface="Trebuchet MS" panose="020B0703020202090204" pitchFamily="34" charset="0"/>
              </a:rPr>
              <a:t> </a:t>
            </a:r>
            <a:r>
              <a:rPr lang="it-IT" b="1" dirty="0" err="1">
                <a:latin typeface="Trebuchet MS" panose="020B0703020202090204" pitchFamily="34" charset="0"/>
              </a:rPr>
              <a:t>course</a:t>
            </a:r>
            <a:r>
              <a:rPr lang="it-IT" b="1" dirty="0">
                <a:latin typeface="Trebuchet MS" panose="020B0703020202090204" pitchFamily="34" charset="0"/>
              </a:rPr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5466416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4" name="Picture 3" descr="Screen Shot 2018-04-06 at 11.0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6" y="1088744"/>
            <a:ext cx="7950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11064" y="207327"/>
            <a:ext cx="2084178" cy="629756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0514"/>
            <a:ext cx="5678488" cy="838200"/>
          </a:xfrm>
        </p:spPr>
        <p:txBody>
          <a:bodyPr/>
          <a:lstStyle/>
          <a:p>
            <a:r>
              <a:rPr lang="en-CA" dirty="0"/>
              <a:t>Algorithm</a:t>
            </a:r>
          </a:p>
        </p:txBody>
      </p:sp>
      <p:pic>
        <p:nvPicPr>
          <p:cNvPr id="4" name="Picture 3" descr="Screen Shot 2018-04-06 at 11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42" y="0"/>
            <a:ext cx="6748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78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4" name="Picture 3" descr="Screen Shot 2018-04-06 at 11.0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" y="1189313"/>
            <a:ext cx="8356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0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676360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Then What the hell is an </a:t>
            </a:r>
            <a:br>
              <a:rPr lang="en-US" dirty="0"/>
            </a:br>
            <a:r>
              <a:rPr lang="en-US" dirty="0"/>
              <a:t>Artificial Neural Network (ANN)?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77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dirty="0"/>
              <a:t>An ANN is mathematical model designed to 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Group of highly connected artificial neurons to realize compositions of 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Trainable with 1-dimension </a:t>
            </a:r>
            <a:r>
              <a:rPr lang="en-US" sz="2000" b="1" i="1" dirty="0"/>
              <a:t>gradient descent</a:t>
            </a:r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Tasks that can be reduced to 1-layer ANN: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Estimation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2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676360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Then What the hell is an </a:t>
            </a:r>
            <a:br>
              <a:rPr lang="en-US" dirty="0"/>
            </a:br>
            <a:r>
              <a:rPr lang="en-US" dirty="0"/>
              <a:t>Artificial Neural Network (ANN)?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77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dirty="0"/>
              <a:t>An ANN is mathematical model designed to 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Group of highly connected artificial neurons to realize compositions of 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Tasks that can be reduced to 1-layer ANN: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Estimation </a:t>
            </a:r>
          </a:p>
          <a:p>
            <a:pPr marL="990600" lvl="1" indent="-533400">
              <a:lnSpc>
                <a:spcPct val="90000"/>
              </a:lnSpc>
            </a:pPr>
            <a:r>
              <a:rPr lang="mr-IN" sz="2000" dirty="0"/>
              <a:t>…</a:t>
            </a:r>
            <a:endParaRPr lang="en-US" sz="2000" dirty="0"/>
          </a:p>
          <a:p>
            <a:pPr marL="990600" lvl="1" indent="-533400">
              <a:lnSpc>
                <a:spcPct val="90000"/>
              </a:lnSpc>
            </a:pPr>
            <a:r>
              <a:rPr lang="mr-IN" sz="2000" b="1" dirty="0"/>
              <a:t>…</a:t>
            </a:r>
            <a:r>
              <a:rPr lang="it-IT" sz="2000" b="1" dirty="0"/>
              <a:t> </a:t>
            </a:r>
            <a:r>
              <a:rPr lang="it-IT" sz="2000" b="1" dirty="0" err="1"/>
              <a:t>needs</a:t>
            </a:r>
            <a:r>
              <a:rPr lang="it-IT" sz="2000" b="1" dirty="0"/>
              <a:t> to be </a:t>
            </a:r>
            <a:r>
              <a:rPr lang="it-IT" sz="2000" b="1" dirty="0" err="1"/>
              <a:t>linearly</a:t>
            </a:r>
            <a:r>
              <a:rPr lang="it-IT" sz="2000" b="1" dirty="0"/>
              <a:t> </a:t>
            </a:r>
            <a:r>
              <a:rPr lang="it-IT" sz="2000" b="1" dirty="0" err="1"/>
              <a:t>separable</a:t>
            </a:r>
            <a:r>
              <a:rPr lang="it-IT" sz="2000" b="1" dirty="0"/>
              <a:t>!</a:t>
            </a:r>
            <a:endParaRPr lang="en-US" sz="2000" b="1" dirty="0"/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68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functioning</a:t>
            </a:r>
            <a:r>
              <a:rPr lang="it-IT" dirty="0"/>
              <a:t> </a:t>
            </a:r>
            <a:r>
              <a:rPr lang="it-IT" dirty="0" err="1"/>
              <a:t>principles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Gradually</a:t>
            </a:r>
            <a:r>
              <a:rPr lang="it-IT" dirty="0"/>
              <a:t> </a:t>
            </a:r>
            <a:r>
              <a:rPr lang="it-IT" dirty="0" err="1"/>
              <a:t>descend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 a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matches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trying</a:t>
            </a:r>
            <a:r>
              <a:rPr lang="it-IT" dirty="0"/>
              <a:t> to emulate;</a:t>
            </a:r>
          </a:p>
          <a:p>
            <a:endParaRPr lang="it-IT" dirty="0"/>
          </a:p>
          <a:p>
            <a:r>
              <a:rPr lang="it-IT" dirty="0" err="1"/>
              <a:t>Essentially</a:t>
            </a:r>
            <a:r>
              <a:rPr lang="it-IT" dirty="0"/>
              <a:t> model a random </a:t>
            </a:r>
            <a:r>
              <a:rPr lang="it-IT" dirty="0" err="1"/>
              <a:t>plane</a:t>
            </a:r>
            <a:r>
              <a:rPr lang="it-IT" dirty="0"/>
              <a:t> to look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separating</a:t>
            </a:r>
            <a:r>
              <a:rPr lang="it-IT" dirty="0"/>
              <a:t> </a:t>
            </a:r>
            <a:r>
              <a:rPr lang="it-IT" dirty="0" err="1"/>
              <a:t>hyperplane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for;</a:t>
            </a:r>
          </a:p>
          <a:p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</a:t>
            </a:r>
            <a:r>
              <a:rPr lang="it-IT" dirty="0" err="1"/>
              <a:t>modeller</a:t>
            </a:r>
            <a:r>
              <a:rPr lang="it-IT" dirty="0"/>
              <a:t>» </a:t>
            </a:r>
            <a:r>
              <a:rPr lang="it-IT" dirty="0" err="1"/>
              <a:t>algorithm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9572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When</a:t>
            </a:r>
            <a:r>
              <a:rPr lang="it-IT" dirty="0"/>
              <a:t> do I use </a:t>
            </a:r>
            <a:r>
              <a:rPr lang="it-IT" dirty="0" err="1"/>
              <a:t>them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linearly</a:t>
            </a:r>
            <a:r>
              <a:rPr lang="it-IT" dirty="0"/>
              <a:t> </a:t>
            </a:r>
            <a:r>
              <a:rPr lang="it-IT" dirty="0" err="1"/>
              <a:t>separable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9255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1192"/>
            <a:ext cx="7772400" cy="4308608"/>
          </a:xfrm>
        </p:spPr>
        <p:txBody>
          <a:bodyPr/>
          <a:lstStyle/>
          <a:p>
            <a:r>
              <a:rPr lang="en-CA" dirty="0"/>
              <a:t>ANNs, yet another ML technique feat. </a:t>
            </a:r>
            <a:r>
              <a:rPr lang="en-CA" dirty="0" err="1"/>
              <a:t>Perceptrons</a:t>
            </a:r>
            <a:r>
              <a:rPr lang="en-CA" dirty="0"/>
              <a:t>!</a:t>
            </a:r>
          </a:p>
          <a:p>
            <a:pPr lvl="1"/>
            <a:r>
              <a:rPr lang="en-CA" dirty="0"/>
              <a:t>More appropriate emulation of human brain;</a:t>
            </a:r>
          </a:p>
          <a:p>
            <a:endParaRPr lang="en-CA" dirty="0"/>
          </a:p>
          <a:p>
            <a:r>
              <a:rPr lang="en-CA" dirty="0"/>
              <a:t>Input needs to be linearly separable or else I will need more layers;</a:t>
            </a:r>
          </a:p>
          <a:p>
            <a:pPr lvl="1"/>
            <a:r>
              <a:rPr lang="en-CA" dirty="0"/>
              <a:t>More Layers or different algorithms </a:t>
            </a:r>
            <a:r>
              <a:rPr lang="en-CA" dirty="0">
                <a:sym typeface="Wingdings"/>
              </a:rPr>
              <a:t> different ANN!</a:t>
            </a:r>
            <a:endParaRPr lang="en-CA" dirty="0"/>
          </a:p>
          <a:p>
            <a:endParaRPr lang="en-CA" dirty="0"/>
          </a:p>
          <a:p>
            <a:r>
              <a:rPr lang="en-CA" dirty="0"/>
              <a:t>Possibly noisy data... Poses a problem for </a:t>
            </a:r>
            <a:r>
              <a:rPr lang="en-CA" b="1" i="1" dirty="0" err="1"/>
              <a:t>Over</a:t>
            </a:r>
            <a:r>
              <a:rPr lang="en-CA" dirty="0" err="1"/>
              <a:t>fitting</a:t>
            </a:r>
            <a:r>
              <a:rPr lang="en-CA" dirty="0"/>
              <a:t>!*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956" y="6378694"/>
            <a:ext cx="554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latin typeface="Trebuchet MS"/>
                <a:cs typeface="Trebuchet MS"/>
              </a:rPr>
              <a:t>*further down the line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352159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25429094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/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1327034"/>
            <a:ext cx="4038600" cy="463846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3300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outputs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Computes one or more non-linear functions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/>
              <a:t>composition of </a:t>
            </a:r>
            <a:r>
              <a:rPr lang="en-US" sz="2000" dirty="0">
                <a:solidFill>
                  <a:srgbClr val="000000"/>
                </a:solidFill>
              </a:rPr>
              <a:t>some number of </a:t>
            </a:r>
            <a:r>
              <a:rPr lang="en-US" sz="2000" dirty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role -- no cycles between outputs and inputs</a:t>
            </a:r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442129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2018391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5946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32423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8900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442129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2018391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5946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32423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8900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86586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370691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946954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52321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3099479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674154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425041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2305729" y="18318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953429" y="18318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658029" y="2262071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2305729" y="2262071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2305729" y="2262071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521629" y="2262071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521629" y="2262071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521629" y="2262071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658029" y="2262071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810554" y="2262071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3169329" y="2262071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3169329" y="2262071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1010329" y="3990858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1010329" y="3990858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1010329" y="3990858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1081766" y="3990858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1081766" y="3990858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658029" y="3990858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2234291" y="3990858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810554" y="3990858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458254" y="3990858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4105954" y="3990858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521629" y="1327033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3169329" y="1327033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658029" y="3127258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658029" y="3127258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658029" y="3127258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658029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658029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658029" y="3127258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2234291" y="3127258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810554" y="3127258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4582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41059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658029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2234291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2234291" y="3127258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2234291" y="3127258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2305729" y="3127258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658029" y="3127258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2234291" y="3127258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8105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8105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810554" y="3127258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586591" y="3127258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2234291" y="3127258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8105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4582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458254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513566" y="3990858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513566" y="3990858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513566" y="3990858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513566" y="3990858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794429" y="4992571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1297666" y="4998921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4256766" y="4998921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2305729" y="4998921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240296" y="3270133"/>
            <a:ext cx="1547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1st hidden </a:t>
            </a:r>
          </a:p>
          <a:p>
            <a:r>
              <a:rPr lang="en-US" sz="2000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240296" y="2341446"/>
            <a:ext cx="1547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2nd hidden</a:t>
            </a:r>
          </a:p>
          <a:p>
            <a:r>
              <a:rPr lang="en-US" sz="2000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203783" y="1542933"/>
            <a:ext cx="1547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55795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>
                <a:solidFill>
                  <a:srgbClr val="FF0000"/>
                </a:solidFill>
              </a:rPr>
              <a:t>n </a:t>
            </a:r>
            <a:r>
              <a:rPr lang="en-US" dirty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0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62" y="77326"/>
            <a:ext cx="5678488" cy="838200"/>
          </a:xfrm>
        </p:spPr>
        <p:txBody>
          <a:bodyPr/>
          <a:lstStyle/>
          <a:p>
            <a:r>
              <a:rPr lang="en-US" dirty="0"/>
              <a:t>Forward Propagation in a Cartoon</a:t>
            </a:r>
          </a:p>
        </p:txBody>
      </p:sp>
      <p:pic>
        <p:nvPicPr>
          <p:cNvPr id="4" name="Picture 3" descr="cartoon_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2" y="1453640"/>
            <a:ext cx="7827076" cy="50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598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75" y="0"/>
            <a:ext cx="641139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Recursive (Deep) Feed Forward Neural Nets </a:t>
            </a:r>
            <a:br>
              <a:rPr lang="en-US" dirty="0"/>
            </a:br>
            <a:r>
              <a:rPr lang="en-US" sz="3100" dirty="0"/>
              <a:t>in 1 Slide (</a:t>
            </a:r>
            <a:r>
              <a:rPr lang="en-US" sz="3100" dirty="0">
                <a:sym typeface="Wingdings"/>
              </a:rPr>
              <a:t>)</a:t>
            </a:r>
            <a:endParaRPr lang="en-US" sz="3100" dirty="0"/>
          </a:p>
        </p:txBody>
      </p:sp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 what then is learning?</a:t>
            </a:r>
          </a:p>
        </p:txBody>
      </p:sp>
      <p:sp>
        <p:nvSpPr>
          <p:cNvPr id="9" name="TextBox 8"/>
          <p:cNvSpPr txBox="1"/>
          <p:nvPr/>
        </p:nvSpPr>
        <p:spPr>
          <a:xfrm rot="19642046">
            <a:off x="5306570" y="3416382"/>
            <a:ext cx="410626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Where do the weights come from?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13722" cy="3557774"/>
            <a:chOff x="97693" y="1417638"/>
            <a:chExt cx="5413722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13722" cy="3010542"/>
              <a:chOff x="97693" y="1417638"/>
              <a:chExt cx="5413722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13722" cy="3010542"/>
                <a:chOff x="97693" y="1417638"/>
                <a:chExt cx="5413722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/>
                      <a:t>h</a:t>
                    </a:r>
                    <a:r>
                      <a:rPr lang="en-US" sz="1400" baseline="-25000" dirty="0"/>
                      <a:t>θ</a:t>
                    </a:r>
                    <a:r>
                      <a:rPr lang="en-US" sz="1400" i="1" dirty="0"/>
                      <a:t>(x</a:t>
                    </a:r>
                    <a:r>
                      <a:rPr lang="en-US" sz="1400" i="1" baseline="30000" dirty="0"/>
                      <a:t>(i)</a:t>
                    </a:r>
                    <a:r>
                      <a:rPr lang="en-US" sz="1400" i="1" dirty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0875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hypothesis</a:t>
                  </a:r>
                  <a:endParaRPr lang="en-US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(x</a:t>
                </a:r>
                <a:r>
                  <a:rPr lang="en-US" sz="1400" i="1" baseline="30000" dirty="0"/>
                  <a:t>(i)</a:t>
                </a:r>
                <a:r>
                  <a:rPr lang="en-US" sz="1400" i="1" dirty="0"/>
                  <a:t>,y</a:t>
                </a:r>
                <a:r>
                  <a:rPr lang="en-US" sz="1400" i="1" baseline="30000" dirty="0"/>
                  <a:t>(i)</a:t>
                </a:r>
                <a:r>
                  <a:rPr lang="en-US" sz="1400" i="1" dirty="0"/>
                  <a:t>)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Forward Propagation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1" y="3228332"/>
            <a:ext cx="6046233" cy="3247919"/>
            <a:chOff x="252871" y="3228332"/>
            <a:chExt cx="6046233" cy="3247919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1" y="5121992"/>
              <a:ext cx="6046233" cy="1354259"/>
              <a:chOff x="252871" y="5173465"/>
              <a:chExt cx="6046233" cy="1354259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1" y="5696727"/>
                <a:ext cx="6046233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Learning is the adjusting of the weights </a:t>
                </a:r>
                <a:r>
                  <a:rPr lang="en-US" sz="1600" dirty="0" err="1"/>
                  <a:t>w</a:t>
                </a:r>
                <a:r>
                  <a:rPr lang="en-US" sz="1600" baseline="-25000" dirty="0" err="1"/>
                  <a:t>i,j</a:t>
                </a:r>
                <a:r>
                  <a:rPr lang="en-US" sz="1600" baseline="-25000" dirty="0"/>
                  <a:t> </a:t>
                </a:r>
                <a:r>
                  <a:rPr lang="en-US" sz="1600" dirty="0"/>
                  <a:t>such that </a:t>
                </a:r>
              </a:p>
              <a:p>
                <a:r>
                  <a:rPr lang="en-US" sz="1600" dirty="0"/>
                  <a:t>the cost function </a:t>
                </a:r>
                <a:r>
                  <a:rPr lang="en-US" sz="1600" i="1" dirty="0"/>
                  <a:t>J(</a:t>
                </a:r>
                <a:r>
                  <a:rPr lang="en-US" sz="1600" b="1" dirty="0"/>
                  <a:t>θ</a:t>
                </a:r>
                <a:r>
                  <a:rPr lang="en-US" sz="1600" i="1" dirty="0"/>
                  <a:t>)</a:t>
                </a:r>
                <a:r>
                  <a:rPr lang="en-US" sz="1600" dirty="0"/>
                  <a:t> is minimized (a form of </a:t>
                </a:r>
                <a:r>
                  <a:rPr lang="en-US" sz="1600" dirty="0" err="1"/>
                  <a:t>Hebbian</a:t>
                </a:r>
                <a:r>
                  <a:rPr lang="en-US" sz="1600" dirty="0"/>
                  <a:t> learning).</a:t>
                </a:r>
              </a:p>
              <a:p>
                <a:r>
                  <a:rPr lang="en-US" sz="1600" dirty="0"/>
                  <a:t>Simple learning procedure: </a:t>
                </a:r>
                <a:r>
                  <a:rPr lang="en-US" sz="1600" i="1" dirty="0"/>
                  <a:t>Back Propagation </a:t>
                </a:r>
                <a:r>
                  <a:rPr lang="en-US" sz="1600" dirty="0"/>
                  <a:t>(of the error signal)</a:t>
                </a:r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3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4766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Required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T. Mitchell Book Ch. 4;</a:t>
            </a:r>
          </a:p>
          <a:p>
            <a:r>
              <a:rPr lang="en-CA" dirty="0"/>
              <a:t>Lecture notes + Related material (see slides comments);</a:t>
            </a:r>
          </a:p>
        </p:txBody>
      </p:sp>
    </p:spTree>
    <p:extLst>
      <p:ext uri="{BB962C8B-B14F-4D97-AF65-F5344CB8AC3E}">
        <p14:creationId xmlns:p14="http://schemas.microsoft.com/office/powerpoint/2010/main" val="29745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C9BF6-AF70-594C-B9BC-E4A148CBBE10}"/>
              </a:ext>
            </a:extLst>
          </p:cNvPr>
          <p:cNvSpPr/>
          <p:nvPr/>
        </p:nvSpPr>
        <p:spPr bwMode="auto">
          <a:xfrm>
            <a:off x="6585995" y="3595827"/>
            <a:ext cx="1078455" cy="5715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13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1000" y="40259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  - Bias!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578600" y="3721100"/>
            <a:ext cx="108585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7740650" y="3873500"/>
            <a:ext cx="336550" cy="344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6019800" y="4460052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194931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Example...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14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3860800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8019" y="4675832"/>
            <a:ext cx="25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Bias == - threshold</a:t>
            </a:r>
          </a:p>
        </p:txBody>
      </p:sp>
    </p:spTree>
    <p:extLst>
      <p:ext uri="{BB962C8B-B14F-4D97-AF65-F5344CB8AC3E}">
        <p14:creationId xmlns:p14="http://schemas.microsoft.com/office/powerpoint/2010/main" val="93424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3860800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8019" y="4675832"/>
            <a:ext cx="25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Bias == - threshold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5331" y="2307944"/>
            <a:ext cx="351761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For the sake of argument </a:t>
            </a:r>
          </a:p>
          <a:p>
            <a:r>
              <a:rPr lang="en-CA" b="1" dirty="0">
                <a:solidFill>
                  <a:srgbClr val="FF0000"/>
                </a:solidFill>
              </a:rPr>
              <a:t>Let’s assume -2,-2 and 3 </a:t>
            </a:r>
          </a:p>
          <a:p>
            <a:r>
              <a:rPr lang="en-CA" b="1" dirty="0">
                <a:solidFill>
                  <a:srgbClr val="FF0000"/>
                </a:solidFill>
              </a:rPr>
              <a:t>were picked at random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194" y="3924300"/>
            <a:ext cx="1581150" cy="2237696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4460677" y="2164498"/>
            <a:ext cx="4292668" cy="1491038"/>
          </a:xfrm>
          <a:prstGeom prst="cloudCallout">
            <a:avLst>
              <a:gd name="adj1" fmla="val 24268"/>
              <a:gd name="adj2" fmla="val 72545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</p:spTree>
    <p:extLst>
      <p:ext uri="{BB962C8B-B14F-4D97-AF65-F5344CB8AC3E}">
        <p14:creationId xmlns:p14="http://schemas.microsoft.com/office/powerpoint/2010/main" val="247985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071832" y="4985991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4516" y="4975944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</p:spTree>
    <p:extLst>
      <p:ext uri="{BB962C8B-B14F-4D97-AF65-F5344CB8AC3E}">
        <p14:creationId xmlns:p14="http://schemas.microsoft.com/office/powerpoint/2010/main" val="192859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02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7107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57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Because...</a:t>
            </a:r>
          </a:p>
        </p:txBody>
      </p:sp>
    </p:spTree>
    <p:extLst>
      <p:ext uri="{BB962C8B-B14F-4D97-AF65-F5344CB8AC3E}">
        <p14:creationId xmlns:p14="http://schemas.microsoft.com/office/powerpoint/2010/main" val="429330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t.h</a:t>
            </a:r>
            <a:r>
              <a:rPr lang="it-IT" dirty="0"/>
              <a:t>. are </a:t>
            </a:r>
            <a:r>
              <a:rPr lang="it-IT" dirty="0" err="1"/>
              <a:t>ANNs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functioning</a:t>
            </a:r>
            <a:r>
              <a:rPr lang="it-IT" dirty="0"/>
              <a:t> </a:t>
            </a:r>
            <a:r>
              <a:rPr lang="it-IT" dirty="0" err="1"/>
              <a:t>principles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do I use </a:t>
            </a:r>
            <a:r>
              <a:rPr lang="it-IT" dirty="0" err="1"/>
              <a:t>them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724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20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57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Because...</a:t>
            </a:r>
          </a:p>
        </p:txBody>
      </p:sp>
    </p:spTree>
    <p:extLst>
      <p:ext uri="{BB962C8B-B14F-4D97-AF65-F5344CB8AC3E}">
        <p14:creationId xmlns:p14="http://schemas.microsoft.com/office/powerpoint/2010/main" val="369735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Boolean Logic, negation of the conjunction of two formulae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150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Boolean Logic</a:t>
            </a:r>
            <a:r>
              <a:rPr lang="en-CA" dirty="0">
                <a:sym typeface="Wingdings"/>
              </a:rPr>
              <a:t>, negation of the conjunction of two formulae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89400" y="2164497"/>
            <a:ext cx="2276357" cy="716560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Boolean Logic</a:t>
            </a:r>
            <a:r>
              <a:rPr lang="en-CA" dirty="0">
                <a:sym typeface="Wingdings"/>
              </a:rPr>
              <a:t>, negation of the conjunction of two formulae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89400" y="2164497"/>
            <a:ext cx="2276357" cy="716560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854" y="3239634"/>
            <a:ext cx="3154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/>
              <a:t>Truth Tables!</a:t>
            </a:r>
          </a:p>
        </p:txBody>
      </p:sp>
    </p:spTree>
    <p:extLst>
      <p:ext uri="{BB962C8B-B14F-4D97-AF65-F5344CB8AC3E}">
        <p14:creationId xmlns:p14="http://schemas.microsoft.com/office/powerpoint/2010/main" val="97917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93776" y="3530106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NAND Truth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1074693"/>
            <a:ext cx="4336099" cy="5154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646538" y="3376723"/>
            <a:ext cx="2989273" cy="2852903"/>
          </a:xfrm>
          <a:prstGeom prst="rect">
            <a:avLst/>
          </a:prstGeom>
          <a:solidFill>
            <a:schemeClr val="accent1">
              <a:alpha val="14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377" y="4677845"/>
            <a:ext cx="306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These are the rules of the game...</a:t>
            </a:r>
          </a:p>
        </p:txBody>
      </p:sp>
    </p:spTree>
    <p:extLst>
      <p:ext uri="{BB962C8B-B14F-4D97-AF65-F5344CB8AC3E}">
        <p14:creationId xmlns:p14="http://schemas.microsoft.com/office/powerpoint/2010/main" val="8914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93776" y="3530106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NAND Truth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1074693"/>
            <a:ext cx="4336099" cy="5154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646538" y="3376723"/>
            <a:ext cx="2989273" cy="2852903"/>
          </a:xfrm>
          <a:prstGeom prst="rect">
            <a:avLst/>
          </a:prstGeom>
          <a:solidFill>
            <a:schemeClr val="accent1">
              <a:alpha val="14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377" y="4677845"/>
            <a:ext cx="3066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These are the rules of the game...</a:t>
            </a:r>
          </a:p>
          <a:p>
            <a:r>
              <a:rPr lang="en-CA" b="1" dirty="0"/>
              <a:t>- This is the function to approximate!</a:t>
            </a:r>
          </a:p>
        </p:txBody>
      </p:sp>
    </p:spTree>
    <p:extLst>
      <p:ext uri="{BB962C8B-B14F-4D97-AF65-F5344CB8AC3E}">
        <p14:creationId xmlns:p14="http://schemas.microsoft.com/office/powerpoint/2010/main" val="22716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8935" y="4538439"/>
            <a:ext cx="430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is my computational model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41782" y="2989484"/>
            <a:ext cx="2853584" cy="93481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 bwMode="auto">
          <a:xfrm flipV="1">
            <a:off x="2911327" y="3924300"/>
            <a:ext cx="1178073" cy="6141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47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47962" r="9639"/>
          <a:stretch/>
        </p:blipFill>
        <p:spPr>
          <a:xfrm>
            <a:off x="4804465" y="4036670"/>
            <a:ext cx="3203069" cy="21929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935" y="4538439"/>
            <a:ext cx="350122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These are the rules that the</a:t>
            </a:r>
          </a:p>
          <a:p>
            <a:r>
              <a:rPr lang="en-CA" dirty="0"/>
              <a:t>Model should be trained to </a:t>
            </a:r>
          </a:p>
          <a:p>
            <a:r>
              <a:rPr lang="en-CA" dirty="0"/>
              <a:t>Match...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281565" y="3928099"/>
            <a:ext cx="2376484" cy="230152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 bwMode="auto">
          <a:xfrm flipV="1">
            <a:off x="4260164" y="4838184"/>
            <a:ext cx="1000644" cy="3004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55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my ML Goal?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47962" r="9639"/>
          <a:stretch/>
        </p:blipFill>
        <p:spPr>
          <a:xfrm>
            <a:off x="4804465" y="4036670"/>
            <a:ext cx="3203069" cy="21929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935" y="4538439"/>
            <a:ext cx="2478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I formulate my ML training campaign?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281565" y="3928099"/>
            <a:ext cx="2376484" cy="230152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 bwMode="auto">
          <a:xfrm flipV="1">
            <a:off x="3237088" y="4838186"/>
            <a:ext cx="2023721" cy="4850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3941782" y="3142074"/>
            <a:ext cx="2853584" cy="54521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 bwMode="auto">
          <a:xfrm flipV="1">
            <a:off x="3237088" y="3794129"/>
            <a:ext cx="1373205" cy="15291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3913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6784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91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Machine-Learning </a:t>
            </a:r>
            <a:r>
              <a:rPr lang="en-CA" dirty="0" err="1"/>
              <a:t>Callback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Machine-Learning includes several techniques, not a single one;</a:t>
            </a:r>
          </a:p>
          <a:p>
            <a:endParaRPr lang="en-CA" dirty="0"/>
          </a:p>
          <a:p>
            <a:r>
              <a:rPr lang="en-CA" dirty="0"/>
              <a:t>Combination of multiple approaches and angles are also possible (known as “ensemble” techniques);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559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678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508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476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  <a:p>
            <a:r>
              <a:rPr lang="it-IT" dirty="0">
                <a:sym typeface="Wingdings"/>
              </a:rPr>
              <a:t>11  </a:t>
            </a:r>
            <a:r>
              <a:rPr lang="mr-IN" dirty="0"/>
              <a:t>(−2)∗1+(−2)∗1+3=−1</a:t>
            </a:r>
            <a:r>
              <a:rPr lang="it-IT" dirty="0"/>
              <a:t>&lt;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90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  <a:p>
            <a:r>
              <a:rPr lang="it-IT" dirty="0">
                <a:sym typeface="Wingdings"/>
              </a:rPr>
              <a:t>11  </a:t>
            </a:r>
            <a:r>
              <a:rPr lang="mr-IN" dirty="0"/>
              <a:t>(−2)∗1+(−2)∗1+3=−1</a:t>
            </a:r>
            <a:r>
              <a:rPr lang="it-IT" dirty="0"/>
              <a:t>&lt;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0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336769" y="2788120"/>
            <a:ext cx="4664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The perceptron already does what</a:t>
            </a:r>
          </a:p>
          <a:p>
            <a:r>
              <a:rPr lang="en-CA" b="1" dirty="0"/>
              <a:t>It’s supposed to do!!!</a:t>
            </a:r>
          </a:p>
          <a:p>
            <a:r>
              <a:rPr lang="en-CA" sz="3200" b="1" dirty="0"/>
              <a:t>		Why?</a:t>
            </a:r>
          </a:p>
        </p:txBody>
      </p:sp>
    </p:spTree>
    <p:extLst>
      <p:ext uri="{BB962C8B-B14F-4D97-AF65-F5344CB8AC3E}">
        <p14:creationId xmlns:p14="http://schemas.microsoft.com/office/powerpoint/2010/main" val="3675243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6769" y="2788120"/>
            <a:ext cx="4398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Remember when I told you that -2, -2 and 3...</a:t>
            </a:r>
            <a:r>
              <a:rPr lang="en-CA" sz="3200" b="1" dirty="0">
                <a:solidFill>
                  <a:srgbClr val="FF0000"/>
                </a:solidFill>
              </a:rPr>
              <a:t>Were RANDOM?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194" y="3924300"/>
            <a:ext cx="1581150" cy="2237696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 bwMode="auto">
          <a:xfrm>
            <a:off x="3727450" y="2433261"/>
            <a:ext cx="5008042" cy="2105177"/>
          </a:xfrm>
          <a:prstGeom prst="cloudCallout">
            <a:avLst>
              <a:gd name="adj1" fmla="val 24268"/>
              <a:gd name="adj2" fmla="val 72545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4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Callout 9"/>
          <p:cNvSpPr/>
          <p:nvPr/>
        </p:nvSpPr>
        <p:spPr bwMode="auto">
          <a:xfrm>
            <a:off x="3727450" y="2433262"/>
            <a:ext cx="2313050" cy="1067378"/>
          </a:xfrm>
          <a:prstGeom prst="cloudCallout">
            <a:avLst>
              <a:gd name="adj1" fmla="val 93908"/>
              <a:gd name="adj2" fmla="val 120434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6769" y="2788120"/>
            <a:ext cx="43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I lied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</a:t>
            </a:r>
            <a:endParaRPr lang="en-CA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AD7D6-DA2B-3948-8773-31FDAE00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75" y="3604643"/>
            <a:ext cx="1949749" cy="25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Callout 9"/>
          <p:cNvSpPr/>
          <p:nvPr/>
        </p:nvSpPr>
        <p:spPr bwMode="auto">
          <a:xfrm>
            <a:off x="3752501" y="2433262"/>
            <a:ext cx="2845583" cy="1491038"/>
          </a:xfrm>
          <a:prstGeom prst="cloudCallout">
            <a:avLst>
              <a:gd name="adj1" fmla="val 78507"/>
              <a:gd name="adj2" fmla="val 55131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1352" y="2530234"/>
            <a:ext cx="439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Everybody </a:t>
            </a:r>
            <a:br>
              <a:rPr lang="en-CA" b="1" dirty="0">
                <a:solidFill>
                  <a:srgbClr val="FF0000"/>
                </a:solidFill>
              </a:rPr>
            </a:br>
            <a:r>
              <a:rPr lang="en-CA" b="1" dirty="0">
                <a:solidFill>
                  <a:srgbClr val="FF0000"/>
                </a:solidFill>
              </a:rPr>
              <a:t>lies, including </a:t>
            </a:r>
            <a:br>
              <a:rPr lang="en-CA" b="1" dirty="0">
                <a:solidFill>
                  <a:srgbClr val="FF0000"/>
                </a:solidFill>
              </a:rPr>
            </a:br>
            <a:r>
              <a:rPr lang="en-CA" b="1">
                <a:solidFill>
                  <a:srgbClr val="FF0000"/>
                </a:solidFill>
              </a:rPr>
              <a:t>ML models.</a:t>
            </a:r>
            <a:endParaRPr lang="en-CA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930" r="26862"/>
          <a:stretch/>
        </p:blipFill>
        <p:spPr>
          <a:xfrm>
            <a:off x="7220809" y="3924300"/>
            <a:ext cx="1735404" cy="2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9931" y="2803609"/>
            <a:ext cx="399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These numbers were </a:t>
            </a:r>
            <a:r>
              <a:rPr lang="en-CA" b="1" i="1" u="sng" dirty="0"/>
              <a:t>learned</a:t>
            </a:r>
            <a:r>
              <a:rPr lang="en-CA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3958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3087" y="1524000"/>
            <a:ext cx="54409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perceptron successfully approximates</a:t>
            </a:r>
          </a:p>
          <a:p>
            <a:r>
              <a:rPr lang="en-CA" dirty="0"/>
              <a:t>The NAND logical function!</a:t>
            </a:r>
          </a:p>
          <a:p>
            <a:endParaRPr lang="en-CA" dirty="0"/>
          </a:p>
          <a:p>
            <a:pPr algn="ctr"/>
            <a:r>
              <a:rPr lang="en-CA" dirty="0"/>
              <a:t>                 f(x</a:t>
            </a:r>
            <a:r>
              <a:rPr lang="en-CA" baseline="-25000" dirty="0"/>
              <a:t>1</a:t>
            </a:r>
            <a:r>
              <a:rPr lang="en-CA" dirty="0"/>
              <a:t>,x</a:t>
            </a:r>
            <a:r>
              <a:rPr lang="en-CA" baseline="-25000" dirty="0"/>
              <a:t>2</a:t>
            </a:r>
            <a:r>
              <a:rPr lang="en-CA" dirty="0"/>
              <a:t>)= !</a:t>
            </a:r>
            <a:r>
              <a:rPr lang="en-CA" dirty="0"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CA" dirty="0"/>
              <a:t>(x</a:t>
            </a:r>
            <a:r>
              <a:rPr lang="en-CA" baseline="-25000" dirty="0"/>
              <a:t>1</a:t>
            </a:r>
            <a:r>
              <a:rPr lang="en-CA" dirty="0"/>
              <a:t>,x</a:t>
            </a:r>
            <a:r>
              <a:rPr lang="en-CA" baseline="-25000" dirty="0"/>
              <a:t>2</a:t>
            </a:r>
            <a:r>
              <a:rPr lang="en-CA" dirty="0"/>
              <a:t>);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2692400" y="1868628"/>
            <a:ext cx="838200" cy="7856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484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26" y="115888"/>
            <a:ext cx="5913080" cy="838200"/>
          </a:xfrm>
        </p:spPr>
        <p:txBody>
          <a:bodyPr/>
          <a:lstStyle/>
          <a:p>
            <a:r>
              <a:rPr lang="en-CA" dirty="0"/>
              <a:t>So, On our way to machine-learning...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126" y="1313665"/>
            <a:ext cx="594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6"/>
                </a:solidFill>
                <a:latin typeface="Trebuchet MS"/>
                <a:cs typeface="Trebuchet MS"/>
              </a:rPr>
              <a:t>Artificial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2729285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1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</a:t>
            </a:r>
            <a:r>
              <a:rPr lang="en-CA" dirty="0" err="1"/>
              <a:t>nums</a:t>
            </a:r>
            <a:r>
              <a:rPr lang="en-CA" dirty="0"/>
              <a:t> and “experiment” with them, until desired result shows up!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5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188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numbers and “experiment” with them, until desired result shows up!</a:t>
            </a:r>
          </a:p>
          <a:p>
            <a:endParaRPr lang="en-CA" dirty="0"/>
          </a:p>
          <a:p>
            <a:r>
              <a:rPr lang="en-CA" dirty="0"/>
              <a:t>Ok, but... NAND needs only 1 perceptron and is a “simple” yet powerful problem, what of complex ones?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188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numbers and “experiment” with them, until desired result shows up!</a:t>
            </a:r>
          </a:p>
          <a:p>
            <a:endParaRPr lang="en-CA" dirty="0"/>
          </a:p>
          <a:p>
            <a:r>
              <a:rPr lang="en-CA" dirty="0"/>
              <a:t>Ok, but... NAND needs only 1 perceptron and is a “simple” yet powerful problem, </a:t>
            </a:r>
            <a:r>
              <a:rPr lang="en-CA" b="1" dirty="0"/>
              <a:t>what of complex ones?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644355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219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5761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969073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2319865" y="2245490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W1 </a:t>
            </a:r>
          </a:p>
        </p:txBody>
      </p:sp>
      <p:sp>
        <p:nvSpPr>
          <p:cNvPr id="9222" name="TextBox 35"/>
          <p:cNvSpPr txBox="1">
            <a:spLocks noChangeArrowheads="1"/>
          </p:cNvSpPr>
          <p:nvPr/>
        </p:nvSpPr>
        <p:spPr bwMode="auto">
          <a:xfrm>
            <a:off x="1920875" y="332922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W2 </a:t>
            </a:r>
          </a:p>
        </p:txBody>
      </p:sp>
      <p:sp>
        <p:nvSpPr>
          <p:cNvPr id="9223" name="TextBox 36"/>
          <p:cNvSpPr txBox="1">
            <a:spLocks noChangeArrowheads="1"/>
          </p:cNvSpPr>
          <p:nvPr/>
        </p:nvSpPr>
        <p:spPr bwMode="auto">
          <a:xfrm>
            <a:off x="1917700" y="4544717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W3 </a:t>
            </a:r>
          </a:p>
        </p:txBody>
      </p:sp>
      <p:sp>
        <p:nvSpPr>
          <p:cNvPr id="9224" name="TextBox 2"/>
          <p:cNvSpPr txBox="1">
            <a:spLocks noChangeArrowheads="1"/>
          </p:cNvSpPr>
          <p:nvPr/>
        </p:nvSpPr>
        <p:spPr bwMode="auto">
          <a:xfrm>
            <a:off x="4057650" y="3400130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9225" name="TextBox 39"/>
          <p:cNvSpPr txBox="1">
            <a:spLocks noChangeArrowheads="1"/>
          </p:cNvSpPr>
          <p:nvPr/>
        </p:nvSpPr>
        <p:spPr bwMode="auto">
          <a:xfrm>
            <a:off x="488950" y="5697242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9226" name="TextBox 39"/>
          <p:cNvSpPr txBox="1">
            <a:spLocks noChangeArrowheads="1"/>
          </p:cNvSpPr>
          <p:nvPr/>
        </p:nvSpPr>
        <p:spPr bwMode="auto">
          <a:xfrm>
            <a:off x="477838" y="3539830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9227" name="TextBox 39"/>
          <p:cNvSpPr txBox="1">
            <a:spLocks noChangeArrowheads="1"/>
          </p:cNvSpPr>
          <p:nvPr/>
        </p:nvSpPr>
        <p:spPr bwMode="auto">
          <a:xfrm>
            <a:off x="488950" y="1414167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88950" y="115888"/>
            <a:ext cx="6731859" cy="838200"/>
          </a:xfrm>
        </p:spPr>
        <p:txBody>
          <a:bodyPr/>
          <a:lstStyle/>
          <a:p>
            <a:r>
              <a:rPr lang="en-CA" dirty="0"/>
              <a:t>Rather than no function, we use an approx. function, e.g., sigmoid...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5725" y="5017147"/>
            <a:ext cx="65436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sigmoid modifies the entity of the result of one perceptron so that the output is adjusted </a:t>
            </a:r>
            <a:r>
              <a:rPr lang="en-CA" i="1" dirty="0"/>
              <a:t>*gradually* </a:t>
            </a:r>
            <a:r>
              <a:rPr lang="en-CA" dirty="0"/>
              <a:t>(in ®), rather than categorically, 0 or 1</a:t>
            </a:r>
          </a:p>
        </p:txBody>
      </p:sp>
    </p:spTree>
    <p:extLst>
      <p:ext uri="{BB962C8B-B14F-4D97-AF65-F5344CB8AC3E}">
        <p14:creationId xmlns:p14="http://schemas.microsoft.com/office/powerpoint/2010/main" val="37139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694163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43" name="Picture 4" descr="f(x) = \frac{1}{1 + \mathrm e^{-x}}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22925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1056237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2358230" y="2278365"/>
            <a:ext cx="569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2.7</a:t>
            </a:r>
          </a:p>
        </p:txBody>
      </p:sp>
      <p:sp>
        <p:nvSpPr>
          <p:cNvPr id="10246" name="TextBox 35"/>
          <p:cNvSpPr txBox="1">
            <a:spLocks noChangeArrowheads="1"/>
          </p:cNvSpPr>
          <p:nvPr/>
        </p:nvSpPr>
        <p:spPr bwMode="auto">
          <a:xfrm>
            <a:off x="1920875" y="3320555"/>
            <a:ext cx="67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-8.6</a:t>
            </a:r>
          </a:p>
        </p:txBody>
      </p:sp>
      <p:sp>
        <p:nvSpPr>
          <p:cNvPr id="10247" name="TextBox 36"/>
          <p:cNvSpPr txBox="1">
            <a:spLocks noChangeArrowheads="1"/>
          </p:cNvSpPr>
          <p:nvPr/>
        </p:nvSpPr>
        <p:spPr bwMode="auto">
          <a:xfrm>
            <a:off x="1714500" y="4526793"/>
            <a:ext cx="87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0.002</a:t>
            </a:r>
          </a:p>
        </p:txBody>
      </p:sp>
      <p:sp>
        <p:nvSpPr>
          <p:cNvPr id="10248" name="TextBox 2"/>
          <p:cNvSpPr txBox="1">
            <a:spLocks noChangeArrowheads="1"/>
          </p:cNvSpPr>
          <p:nvPr/>
        </p:nvSpPr>
        <p:spPr bwMode="auto">
          <a:xfrm>
            <a:off x="4057650" y="3449938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10249" name="TextBox 39"/>
          <p:cNvSpPr txBox="1">
            <a:spLocks noChangeArrowheads="1"/>
          </p:cNvSpPr>
          <p:nvPr/>
        </p:nvSpPr>
        <p:spPr bwMode="auto">
          <a:xfrm>
            <a:off x="488950" y="5747050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10250" name="TextBox 39"/>
          <p:cNvSpPr txBox="1">
            <a:spLocks noChangeArrowheads="1"/>
          </p:cNvSpPr>
          <p:nvPr/>
        </p:nvSpPr>
        <p:spPr bwMode="auto">
          <a:xfrm>
            <a:off x="477838" y="35896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10251" name="TextBox 39"/>
          <p:cNvSpPr txBox="1">
            <a:spLocks noChangeArrowheads="1"/>
          </p:cNvSpPr>
          <p:nvPr/>
        </p:nvSpPr>
        <p:spPr bwMode="auto">
          <a:xfrm>
            <a:off x="488950" y="1463975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  <p:sp>
        <p:nvSpPr>
          <p:cNvPr id="10252" name="TextBox 1"/>
          <p:cNvSpPr txBox="1">
            <a:spLocks noChangeArrowheads="1"/>
          </p:cNvSpPr>
          <p:nvPr/>
        </p:nvSpPr>
        <p:spPr bwMode="auto">
          <a:xfrm>
            <a:off x="3222626" y="4724700"/>
            <a:ext cx="46186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 dirty="0"/>
              <a:t>x =  -</a:t>
            </a:r>
            <a:r>
              <a:rPr lang="en-GB" sz="2400" dirty="0"/>
              <a:t>0.06×2.7 + 2.5×8.6 + 1.4×0.002  = 21.34 </a:t>
            </a:r>
            <a:endParaRPr lang="en-GB" sz="2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726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108927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>
                <a:solidFill>
                  <a:srgbClr val="262699"/>
                </a:solidFill>
              </a:rPr>
              <a:t>A  dataset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7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17454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1039467"/>
            <a:ext cx="379888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the neural network 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41783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Initialise with random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3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5481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558800" y="107682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4775200" y="1329235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8961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835400" y="286117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0500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558800" y="102701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4775200" y="1279427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39802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835400" y="2811365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>
                <a:solidFill>
                  <a:srgbClr val="0033CC"/>
                </a:solidFill>
              </a:rPr>
              <a:t>0.8</a:t>
            </a:r>
            <a:endParaRPr lang="en-GB">
              <a:solidFill>
                <a:srgbClr val="0033CC"/>
              </a:solidFill>
            </a:endParaRP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33" y="115888"/>
            <a:ext cx="5678488" cy="838200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8912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A Bit of History</a:t>
            </a:r>
          </a:p>
          <a:p>
            <a:endParaRPr lang="en-US" sz="3400" dirty="0"/>
          </a:p>
          <a:p>
            <a:r>
              <a:rPr lang="en-US" sz="3400" dirty="0"/>
              <a:t>Biological Inspiration</a:t>
            </a:r>
          </a:p>
          <a:p>
            <a:endParaRPr lang="en-US" sz="3400" dirty="0"/>
          </a:p>
          <a:p>
            <a:r>
              <a:rPr lang="en-US" sz="3400" dirty="0"/>
              <a:t>Artificial Neurons (AN)</a:t>
            </a:r>
          </a:p>
          <a:p>
            <a:endParaRPr lang="en-US" sz="3400" dirty="0"/>
          </a:p>
          <a:p>
            <a:r>
              <a:rPr lang="en-US" sz="3400" dirty="0"/>
              <a:t>Artificial Neural Networks (ANN)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Training an ANN -- Learning</a:t>
            </a:r>
          </a:p>
        </p:txBody>
      </p:sp>
    </p:spTree>
    <p:extLst>
      <p:ext uri="{BB962C8B-B14F-4D97-AF65-F5344CB8AC3E}">
        <p14:creationId xmlns:p14="http://schemas.microsoft.com/office/powerpoint/2010/main" val="3303743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64706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3835400" y="2836269"/>
            <a:ext cx="50323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>
                <a:solidFill>
                  <a:srgbClr val="0033CC"/>
                </a:solidFill>
              </a:rPr>
              <a:t>0.8 </a:t>
            </a:r>
            <a:endParaRPr lang="en-GB">
              <a:solidFill>
                <a:srgbClr val="0033CC"/>
              </a:solidFill>
            </a:endParaRP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b="1">
                <a:solidFill>
                  <a:srgbClr val="FF0000"/>
                </a:solidFill>
              </a:rPr>
              <a:t>0</a:t>
            </a:r>
          </a:p>
          <a:p>
            <a:r>
              <a:rPr lang="en-GB">
                <a:solidFill>
                  <a:srgbClr val="0033CC"/>
                </a:solidFill>
              </a:rPr>
              <a:t>1.9                                           </a:t>
            </a:r>
            <a:r>
              <a:rPr lang="en-GB" i="1">
                <a:solidFill>
                  <a:srgbClr val="0033CC"/>
                </a:solidFill>
              </a:rPr>
              <a:t>error </a:t>
            </a:r>
            <a:r>
              <a:rPr lang="en-GB">
                <a:solidFill>
                  <a:srgbClr val="0033CC"/>
                </a:solidFill>
              </a:rPr>
              <a:t>0.8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7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609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558800" y="108810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4775200" y="134051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80089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3835400" y="2744173"/>
            <a:ext cx="84439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1.4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 dirty="0">
                <a:solidFill>
                  <a:srgbClr val="0033CC"/>
                </a:solidFill>
              </a:rPr>
              <a:t>0.8 </a:t>
            </a:r>
            <a:endParaRPr lang="en-GB" dirty="0">
              <a:solidFill>
                <a:srgbClr val="0033CC"/>
              </a:solidFill>
            </a:endParaRP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b="1" dirty="0">
                <a:solidFill>
                  <a:srgbClr val="FF0000"/>
                </a:solidFill>
              </a:rPr>
              <a:t>0                                        </a:t>
            </a:r>
          </a:p>
          <a:p>
            <a:r>
              <a:rPr lang="en-GB" dirty="0">
                <a:solidFill>
                  <a:srgbClr val="0033CC"/>
                </a:solidFill>
              </a:rPr>
              <a:t>1.9 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 </a:t>
            </a:r>
            <a:r>
              <a:rPr lang="en-GB" dirty="0">
                <a:solidFill>
                  <a:srgbClr val="0033CC"/>
                </a:solidFill>
              </a:rPr>
              <a:t>0.8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41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843878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" descr="File:Hamm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390274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50765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3835400" y="2836269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5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8154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558800" y="120355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775200" y="1455967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659292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3835400" y="2987905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88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3023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558800" y="115224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4775200" y="140465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60798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835400" y="293659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57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609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558800" y="108810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4775200" y="134051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54384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835400" y="287245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1511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558253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3242340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80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4441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98547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1237891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44121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769829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434991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3119079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00935" y="5047891"/>
            <a:ext cx="6633271" cy="169277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Repeat this thousands, maybe millions of times – each time</a:t>
            </a:r>
          </a:p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taking a random training instance, and making slight </a:t>
            </a:r>
          </a:p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weight adjustments</a:t>
            </a:r>
          </a:p>
          <a:p>
            <a:pPr eaLnBrk="1" hangingPunct="1"/>
            <a:r>
              <a:rPr lang="en-GB" sz="2000" b="1" dirty="0">
                <a:solidFill>
                  <a:srgbClr val="0D0D0D"/>
                </a:solidFill>
              </a:rPr>
              <a:t>  </a:t>
            </a:r>
            <a:r>
              <a:rPr lang="en-GB" sz="2000" b="1" i="1" dirty="0">
                <a:solidFill>
                  <a:srgbClr val="0D0D0D"/>
                </a:solidFill>
              </a:rPr>
              <a:t>Algorithms for weight adjustment are designed to make</a:t>
            </a:r>
          </a:p>
          <a:p>
            <a:pPr eaLnBrk="1" hangingPunct="1"/>
            <a:r>
              <a:rPr lang="en-GB" sz="2000" b="1" i="1" dirty="0">
                <a:solidFill>
                  <a:srgbClr val="0D0D0D"/>
                </a:solidFill>
              </a:rPr>
              <a:t>changes that will reduce the error</a:t>
            </a:r>
            <a:endParaRPr lang="en-GB" sz="2000" b="1" dirty="0">
              <a:solidFill>
                <a:srgbClr val="0D0D0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01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4441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98547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1237891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44121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769829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434991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>
            <a:off x="7104779" y="2550584"/>
            <a:ext cx="912604" cy="76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4409" y="4447727"/>
            <a:ext cx="3333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I call the stepping</a:t>
            </a:r>
          </a:p>
          <a:p>
            <a:r>
              <a:rPr lang="en-CA" dirty="0">
                <a:latin typeface="Trebuchet MS"/>
                <a:cs typeface="Trebuchet MS"/>
              </a:rPr>
              <a:t>Down (or up) of the </a:t>
            </a:r>
          </a:p>
          <a:p>
            <a:r>
              <a:rPr lang="en-CA" dirty="0">
                <a:latin typeface="Trebuchet MS"/>
                <a:cs typeface="Trebuchet MS"/>
              </a:rPr>
              <a:t>Fixes, as </a:t>
            </a:r>
            <a:r>
              <a:rPr lang="en-CA" i="1" dirty="0">
                <a:latin typeface="Trebuchet MS"/>
                <a:cs typeface="Trebuchet MS"/>
              </a:rPr>
              <a:t>learning rate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 bwMode="auto">
          <a:xfrm flipV="1">
            <a:off x="4018071" y="3898697"/>
            <a:ext cx="1395518" cy="1149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3" idx="3"/>
          </p:cNvCxnSpPr>
          <p:nvPr/>
        </p:nvCxnSpPr>
        <p:spPr bwMode="auto">
          <a:xfrm flipV="1">
            <a:off x="4018071" y="3310259"/>
            <a:ext cx="3388809" cy="17376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6340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1627"/>
            <a:ext cx="8229600" cy="899394"/>
          </a:xfrm>
        </p:spPr>
        <p:txBody>
          <a:bodyPr/>
          <a:lstStyle/>
          <a:p>
            <a:r>
              <a:rPr lang="en-US" dirty="0"/>
              <a:t>Summary: Artificial neurons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/>
          <a:lstStyle/>
          <a:p>
            <a:r>
              <a:rPr lang="en-US" sz="2800" dirty="0"/>
              <a:t>An </a:t>
            </a:r>
            <a:r>
              <a:rPr lang="en-US" sz="2800" i="1" dirty="0"/>
              <a:t>Artificial Neuron </a:t>
            </a:r>
            <a:r>
              <a:rPr lang="en-US" sz="2800" dirty="0"/>
              <a:t>is a non-linear parameterized 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175" y="40052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1258888" y="4437063"/>
            <a:ext cx="7207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12407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 flipV="1">
            <a:off x="2268538" y="443706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4524375" y="3573463"/>
          <a:ext cx="3055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500" imgH="482600" progId="Equation.3">
                  <p:embed/>
                </p:oleObj>
              </mc:Choice>
              <mc:Fallback>
                <p:oleObj name="Equation" r:id="rId3" imgW="1206500" imgH="482600" progId="Equation.3">
                  <p:embed/>
                  <p:pic>
                    <p:nvPicPr>
                      <p:cNvPr id="61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3573463"/>
                        <a:ext cx="3055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116013" y="5300663"/>
            <a:ext cx="287337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812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8448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V="1">
            <a:off x="827088" y="4365625"/>
            <a:ext cx="1081087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908175" y="42211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2124075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0509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145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2851150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5288" y="45021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224088" y="3573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938" y="5399415"/>
            <a:ext cx="457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2800" baseline="-25000" dirty="0"/>
              <a:t>0</a:t>
            </a:r>
            <a:r>
              <a:rPr lang="en-US" sz="2800" dirty="0"/>
              <a:t>  also called </a:t>
            </a:r>
            <a:r>
              <a:rPr lang="en-US" sz="2800" i="1" dirty="0"/>
              <a:t>a bias term (b</a:t>
            </a:r>
            <a:r>
              <a:rPr lang="en-US" sz="2800" i="1" baseline="-25000" dirty="0"/>
              <a:t>i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1683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15888"/>
            <a:ext cx="6539771" cy="838200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/>
                <a:cs typeface="Trebuchet MS"/>
              </a:rPr>
              <a:t>Basic Perceptron*</a:t>
            </a:r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" y="1268182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222725" y="4408353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800100" progId="Equation.3">
                  <p:embed/>
                </p:oleObj>
              </mc:Choice>
              <mc:Fallback>
                <p:oleObj name="Equation" r:id="rId3" imgW="1714500" imgH="800100" progId="Equation.3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725" y="4408353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505464" y="3258780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00710" y="4508833"/>
            <a:ext cx="242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What is the problem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here?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51" y="6335067"/>
            <a:ext cx="400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(Rosenblatt, 1950s and early 60s)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850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5199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Brief History of Neural Networks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172557"/>
            <a:ext cx="7848600" cy="4940376"/>
          </a:xfr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1943:</a:t>
            </a:r>
            <a:r>
              <a:rPr lang="en-US" sz="2400" dirty="0">
                <a:ea typeface="+mn-ea"/>
              </a:rPr>
              <a:t> McCulloch &amp; Pitts show that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neurons </a:t>
            </a:r>
            <a:r>
              <a:rPr lang="en-US" sz="2400" dirty="0">
                <a:ea typeface="+mn-ea"/>
              </a:rPr>
              <a:t>can be combined to construct a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Turing machine </a:t>
            </a:r>
            <a:r>
              <a:rPr lang="en-US" sz="2400" dirty="0">
                <a:ea typeface="+mn-ea"/>
              </a:rPr>
              <a:t>(using ANDs, ORs, &amp; NOTs)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1958:</a:t>
            </a:r>
            <a:r>
              <a:rPr lang="en-US" sz="2400" dirty="0">
                <a:ea typeface="+mn-ea"/>
              </a:rPr>
              <a:t> Rosenblatt shows that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perceptrons</a:t>
            </a:r>
            <a:r>
              <a:rPr lang="en-US" sz="2400" b="1" dirty="0">
                <a:solidFill>
                  <a:srgbClr val="000000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will converge if what they are trying to learn can be represented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1969:</a:t>
            </a:r>
            <a:r>
              <a:rPr lang="en-US" sz="2400" dirty="0">
                <a:ea typeface="+mn-ea"/>
              </a:rPr>
              <a:t> Minsky &amp; Papert showed the</a:t>
            </a:r>
            <a:r>
              <a:rPr lang="en-US" sz="2400" b="1" dirty="0">
                <a:solidFill>
                  <a:schemeClr val="accent2"/>
                </a:solidFill>
                <a:ea typeface="+mn-ea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limitations </a:t>
            </a:r>
            <a:r>
              <a:rPr lang="en-US" sz="2400" dirty="0">
                <a:ea typeface="+mn-ea"/>
              </a:rPr>
              <a:t>of perceptrons, killing research for a decade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1985:</a:t>
            </a:r>
            <a:r>
              <a:rPr lang="en-US" sz="2400" dirty="0"/>
              <a:t> The backpropagation </a:t>
            </a:r>
            <a:r>
              <a:rPr lang="en-US" sz="2400" dirty="0">
                <a:ea typeface="+mn-ea"/>
              </a:rPr>
              <a:t>algorithm revitalizes the field</a:t>
            </a:r>
          </a:p>
          <a:p>
            <a:pPr lvl="1">
              <a:defRPr/>
            </a:pPr>
            <a:r>
              <a:rPr lang="en-US" sz="2000" dirty="0"/>
              <a:t>Geoff Hinton et al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2006:</a:t>
            </a:r>
            <a:r>
              <a:rPr lang="en-US" sz="2400" dirty="0"/>
              <a:t> The Hinton lab solves the training problem for DNNs</a:t>
            </a:r>
          </a:p>
          <a:p>
            <a:pPr>
              <a:defRPr/>
            </a:pPr>
            <a:endParaRPr lang="en-US" sz="2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711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15888"/>
            <a:ext cx="6539771" cy="838200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/>
                <a:cs typeface="Trebuchet MS"/>
              </a:rPr>
              <a:t>Basic Perceptron*</a:t>
            </a:r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" y="1268182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222725" y="4408353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800100" progId="Equation.3">
                  <p:embed/>
                </p:oleObj>
              </mc:Choice>
              <mc:Fallback>
                <p:oleObj name="Equation" r:id="rId3" imgW="1714500" imgH="800100" progId="Equation.3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725" y="4408353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505464" y="3258780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83449" y="3192825"/>
            <a:ext cx="2078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Trust me… there is something missing here…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51" y="6335067"/>
            <a:ext cx="400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(Rosenblatt, 1950s and early 60s)</a:t>
            </a:r>
            <a:endParaRPr lang="en-C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DEB7E-9B84-024C-9581-3D2405B59C57}"/>
              </a:ext>
            </a:extLst>
          </p:cNvPr>
          <p:cNvSpPr/>
          <p:nvPr/>
        </p:nvSpPr>
        <p:spPr bwMode="auto">
          <a:xfrm>
            <a:off x="7553195" y="2054268"/>
            <a:ext cx="926262" cy="663880"/>
          </a:xfrm>
          <a:prstGeom prst="rect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4340" name="Picture 4" descr="Image result for lollipop">
            <a:extLst>
              <a:ext uri="{FF2B5EF4-FFF2-40B4-BE49-F238E27FC236}">
                <a16:creationId xmlns:a16="http://schemas.microsoft.com/office/drawing/2014/main" id="{C043C89F-7F5A-B544-84D7-F2F6D9359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4"/>
          <a:stretch/>
        </p:blipFill>
        <p:spPr bwMode="auto">
          <a:xfrm>
            <a:off x="7073426" y="4376243"/>
            <a:ext cx="1298791" cy="1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C0EF5-7B8A-9E48-B474-81BAF674DBEA}"/>
              </a:ext>
            </a:extLst>
          </p:cNvPr>
          <p:cNvSpPr txBox="1"/>
          <p:nvPr/>
        </p:nvSpPr>
        <p:spPr>
          <a:xfrm>
            <a:off x="6851737" y="5745370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Lollipop time!</a:t>
            </a:r>
          </a:p>
        </p:txBody>
      </p:sp>
    </p:spTree>
    <p:extLst>
      <p:ext uri="{BB962C8B-B14F-4D97-AF65-F5344CB8AC3E}">
        <p14:creationId xmlns:p14="http://schemas.microsoft.com/office/powerpoint/2010/main" val="32464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32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Activation Functions – Linear Function  </a:t>
            </a:r>
          </a:p>
        </p:txBody>
      </p:sp>
      <p:pic>
        <p:nvPicPr>
          <p:cNvPr id="4" name="Picture 3" descr="linear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9"/>
          <a:stretch/>
        </p:blipFill>
        <p:spPr>
          <a:xfrm>
            <a:off x="3979332" y="1423876"/>
            <a:ext cx="5164667" cy="4648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8667"/>
            <a:ext cx="3979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Trebuchet MS"/>
                <a:cs typeface="Trebuchet MS"/>
              </a:rPr>
              <a:t>Performs no input squashing of any kind;</a:t>
            </a:r>
          </a:p>
          <a:p>
            <a:pPr marL="457200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Trebuchet MS"/>
                <a:cs typeface="Trebuchet MS"/>
              </a:rPr>
              <a:t>Actually not very interesting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62166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86" y="61"/>
            <a:ext cx="5687134" cy="1143000"/>
          </a:xfrm>
        </p:spPr>
        <p:txBody>
          <a:bodyPr>
            <a:normAutofit/>
          </a:bodyPr>
          <a:lstStyle/>
          <a:p>
            <a:r>
              <a:rPr lang="en-US" dirty="0"/>
              <a:t>Activation Functions – Hyperbolic Tangent </a:t>
            </a:r>
          </a:p>
        </p:txBody>
      </p:sp>
      <p:pic>
        <p:nvPicPr>
          <p:cNvPr id="4" name="Picture 3" descr="hyperbolic_tanget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9" r="3889" b="23013"/>
          <a:stretch/>
        </p:blipFill>
        <p:spPr>
          <a:xfrm>
            <a:off x="4013200" y="1279944"/>
            <a:ext cx="4775200" cy="3681523"/>
          </a:xfrm>
          <a:prstGeom prst="rect">
            <a:avLst/>
          </a:prstGeom>
        </p:spPr>
      </p:pic>
      <p:pic>
        <p:nvPicPr>
          <p:cNvPr id="6" name="Picture 5" descr="hyperbolic_tanget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83361"/>
          <a:stretch/>
        </p:blipFill>
        <p:spPr>
          <a:xfrm>
            <a:off x="1964263" y="5418667"/>
            <a:ext cx="7027333" cy="795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386" y="1532341"/>
            <a:ext cx="3881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Squashes perceptron input between -1 and 1;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Can be positive or negative;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Is bounded by definition;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Strictly increasing;</a:t>
            </a:r>
          </a:p>
        </p:txBody>
      </p:sp>
    </p:spTree>
    <p:extLst>
      <p:ext uri="{BB962C8B-B14F-4D97-AF65-F5344CB8AC3E}">
        <p14:creationId xmlns:p14="http://schemas.microsoft.com/office/powerpoint/2010/main" val="2909066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03"/>
            <a:ext cx="8569193" cy="922871"/>
          </a:xfrm>
        </p:spPr>
        <p:txBody>
          <a:bodyPr>
            <a:normAutofit/>
          </a:bodyPr>
          <a:lstStyle/>
          <a:p>
            <a:r>
              <a:rPr lang="en-US" dirty="0"/>
              <a:t>Activation Functions: More Recently...</a:t>
            </a:r>
          </a:p>
        </p:txBody>
      </p:sp>
      <p:pic>
        <p:nvPicPr>
          <p:cNvPr id="4" name="Picture 3" descr="logistic_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55521"/>
            <a:ext cx="79121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7" y="4757450"/>
            <a:ext cx="7532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Squashes the input (x) onto the open interval [0,1]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852" y="3846232"/>
            <a:ext cx="4498948" cy="956722"/>
            <a:chOff x="467852" y="4006768"/>
            <a:chExt cx="4498948" cy="956722"/>
          </a:xfrm>
        </p:grpSpPr>
        <p:pic>
          <p:nvPicPr>
            <p:cNvPr id="9" name="Picture 8" descr="soft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970" y="4514670"/>
              <a:ext cx="3291349" cy="4488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852" y="4006768"/>
              <a:ext cx="4498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Smooth approximation (softplus):</a:t>
              </a:r>
            </a:p>
          </p:txBody>
        </p:sp>
      </p:grpSp>
      <p:pic>
        <p:nvPicPr>
          <p:cNvPr id="11" name="Picture 10" descr="relu_pr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2" y="5430644"/>
            <a:ext cx="6982815" cy="54092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5455" y="1042874"/>
            <a:ext cx="8677548" cy="3256082"/>
            <a:chOff x="315455" y="1694992"/>
            <a:chExt cx="8677548" cy="3256082"/>
          </a:xfrm>
        </p:grpSpPr>
        <p:grpSp>
          <p:nvGrpSpPr>
            <p:cNvPr id="17" name="Group 16"/>
            <p:cNvGrpSpPr/>
            <p:nvPr/>
          </p:nvGrpSpPr>
          <p:grpSpPr>
            <a:xfrm>
              <a:off x="315455" y="1694992"/>
              <a:ext cx="8677548" cy="3256082"/>
              <a:chOff x="315455" y="1694992"/>
              <a:chExt cx="8677548" cy="325608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15455" y="1694992"/>
                <a:ext cx="6202840" cy="2882729"/>
                <a:chOff x="315455" y="1694992"/>
                <a:chExt cx="6202840" cy="2882729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315455" y="1694992"/>
                  <a:ext cx="620284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Recent successes (e.g., Baidu Deep Speech) use </a:t>
                  </a:r>
                </a:p>
                <a:p>
                  <a:r>
                    <a:rPr lang="en-US" sz="2400" b="1" dirty="0"/>
                    <a:t>(clipped) Rectifier Linear Units: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9687" y="3623614"/>
                  <a:ext cx="4079537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i="1" dirty="0"/>
                    <a:t>f(x) = max(0,x)  </a:t>
                  </a:r>
                  <a:r>
                    <a:rPr lang="en-US" sz="2800" dirty="0"/>
                    <a:t>-- rectifier</a:t>
                  </a:r>
                </a:p>
                <a:p>
                  <a:r>
                    <a:rPr lang="en-US" sz="2800" i="1" dirty="0"/>
                    <a:t>f(x) = min(max(0,x), clip)</a:t>
                  </a:r>
                </a:p>
              </p:txBody>
            </p:sp>
          </p:grpSp>
          <p:pic>
            <p:nvPicPr>
              <p:cNvPr id="16" name="Picture 15" descr="rectifier_graph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410" y="2497351"/>
                <a:ext cx="3255593" cy="2453723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/>
            <p:cNvCxnSpPr/>
            <p:nvPr/>
          </p:nvCxnSpPr>
          <p:spPr>
            <a:xfrm>
              <a:off x="5527801" y="3451412"/>
              <a:ext cx="478552" cy="448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04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do we choose among multiple options?</a:t>
            </a:r>
          </a:p>
        </p:txBody>
      </p:sp>
    </p:spTree>
    <p:extLst>
      <p:ext uri="{BB962C8B-B14F-4D97-AF65-F5344CB8AC3E}">
        <p14:creationId xmlns:p14="http://schemas.microsoft.com/office/powerpoint/2010/main" val="2835834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min </a:t>
            </a:r>
            <a:br>
              <a:rPr lang="en-US" dirty="0"/>
            </a:br>
            <a:r>
              <a:rPr lang="en-US" dirty="0"/>
              <a:t>Break?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68" y="1117317"/>
            <a:ext cx="3113543" cy="429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2" y="3801998"/>
            <a:ext cx="3535040" cy="2354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4809" y="5404211"/>
            <a:ext cx="444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>
                <a:latin typeface="Trebuchet MS"/>
                <a:cs typeface="Trebuchet MS"/>
              </a:rPr>
              <a:t>Coming up next... </a:t>
            </a:r>
            <a:r>
              <a:rPr lang="en-CA" b="1" dirty="0">
                <a:latin typeface="Trebuchet MS"/>
                <a:cs typeface="Trebuchet MS"/>
              </a:rPr>
              <a:t>Decision Surfaces!</a:t>
            </a:r>
            <a:endParaRPr lang="en-CA" b="1" i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9827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/>
          <a:lstStyle/>
          <a:p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rather than another one changes the result of the ANN (obvious);</a:t>
            </a:r>
          </a:p>
          <a:p>
            <a:endParaRPr lang="en-CA" dirty="0"/>
          </a:p>
          <a:p>
            <a:r>
              <a:rPr lang="en-CA" dirty="0"/>
              <a:t>Problem: how do I choose?</a:t>
            </a:r>
          </a:p>
        </p:txBody>
      </p:sp>
    </p:spTree>
    <p:extLst>
      <p:ext uri="{BB962C8B-B14F-4D97-AF65-F5344CB8AC3E}">
        <p14:creationId xmlns:p14="http://schemas.microsoft.com/office/powerpoint/2010/main" val="496823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6309"/>
            <a:ext cx="5678488" cy="838200"/>
          </a:xfrm>
        </p:spPr>
        <p:txBody>
          <a:bodyPr/>
          <a:lstStyle/>
          <a:p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rather than another one changes the result of the ANN (obvious);</a:t>
            </a:r>
          </a:p>
          <a:p>
            <a:endParaRPr lang="en-CA" dirty="0"/>
          </a:p>
          <a:p>
            <a:r>
              <a:rPr lang="en-CA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Decision </a:t>
            </a:r>
          </a:p>
          <a:p>
            <a:pPr marL="0" indent="0">
              <a:buNone/>
            </a:pPr>
            <a:r>
              <a:rPr lang="en-CA" i="1" dirty="0"/>
              <a:t>Surface!</a:t>
            </a:r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2616200" y="3450827"/>
            <a:ext cx="6375400" cy="2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87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two sets, one for each class.”</a:t>
            </a:r>
          </a:p>
        </p:txBody>
      </p:sp>
    </p:spTree>
    <p:extLst>
      <p:ext uri="{BB962C8B-B14F-4D97-AF65-F5344CB8AC3E}">
        <p14:creationId xmlns:p14="http://schemas.microsoft.com/office/powerpoint/2010/main" val="3994366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two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4267" y="5630863"/>
            <a:ext cx="4966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>
                <a:latin typeface="Trebuchet MS"/>
                <a:cs typeface="Trebuchet MS"/>
              </a:rPr>
              <a:t>Quoth</a:t>
            </a:r>
            <a:r>
              <a:rPr lang="en-CA" b="1" dirty="0">
                <a:latin typeface="Trebuchet MS"/>
                <a:cs typeface="Trebuchet MS"/>
              </a:rPr>
              <a:t>’ the raven... “Say what?!”</a:t>
            </a:r>
          </a:p>
        </p:txBody>
      </p:sp>
    </p:spTree>
    <p:extLst>
      <p:ext uri="{BB962C8B-B14F-4D97-AF65-F5344CB8AC3E}">
        <p14:creationId xmlns:p14="http://schemas.microsoft.com/office/powerpoint/2010/main" val="61705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63575" y="39439"/>
            <a:ext cx="8229600" cy="1143000"/>
          </a:xfrm>
        </p:spPr>
        <p:txBody>
          <a:bodyPr/>
          <a:lstStyle/>
          <a:p>
            <a:r>
              <a:rPr lang="en-US" dirty="0"/>
              <a:t>Biological Inspiration: Neurons</a:t>
            </a:r>
          </a:p>
        </p:txBody>
      </p:sp>
      <p:sp>
        <p:nvSpPr>
          <p:cNvPr id="216074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745061" y="3261442"/>
            <a:ext cx="8435975" cy="30504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A neuron has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Branching input (dendrites)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Branching output (the axon)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200" dirty="0"/>
              <a:t>Information moves from the dendrites to the axon via the cell body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200" dirty="0"/>
              <a:t>Axon connects to dendrites via synapses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vary in strength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may be excitatory or inhibitory </a:t>
            </a:r>
          </a:p>
        </p:txBody>
      </p:sp>
      <p:graphicFrame>
        <p:nvGraphicFramePr>
          <p:cNvPr id="216072" name="Object 1032">
            <a:hlinkClick r:id="" action="ppaction://ole?verb=0"/>
          </p:cNvPr>
          <p:cNvGraphicFramePr>
            <a:graphicFrameLocks noGrp="1"/>
          </p:cNvGraphicFramePr>
          <p:nvPr>
            <p:ph idx="4294967295"/>
          </p:nvPr>
        </p:nvGraphicFramePr>
        <p:xfrm>
          <a:off x="1991906" y="1170775"/>
          <a:ext cx="52578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" r:id="rId3" imgW="3962400" imgH="1765300" progId="MSDraw">
                  <p:embed/>
                </p:oleObj>
              </mc:Choice>
              <mc:Fallback>
                <p:oleObj name="Microsoft Draw" r:id="rId3" imgW="3962400" imgH="1765300" progId="MSDraw">
                  <p:embed/>
                  <p:pic>
                    <p:nvPicPr>
                      <p:cNvPr id="216072" name="Object 103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 t="7539" r="972" b="2263"/>
                      <a:stretch>
                        <a:fillRect/>
                      </a:stretch>
                    </p:blipFill>
                    <p:spPr bwMode="auto">
                      <a:xfrm>
                        <a:off x="1991906" y="1170775"/>
                        <a:ext cx="5257800" cy="20161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rgbClr val="114FFB">
                            <a:alpha val="74998"/>
                          </a:srgbClr>
                        </a:outerShdw>
                      </a:effectLst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587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</a:t>
            </a:r>
            <a:r>
              <a:rPr lang="en-CA" i="1" dirty="0" err="1">
                <a:latin typeface=""/>
                <a:cs typeface=""/>
              </a:rPr>
              <a:t>hypersurface</a:t>
            </a:r>
            <a:r>
              <a:rPr lang="en-CA" dirty="0">
                <a:latin typeface=""/>
                <a:cs typeface=""/>
              </a:rPr>
              <a:t> is a manifold, i.e., a topological space that locally resembles an Euclidian space</a:t>
            </a:r>
          </a:p>
        </p:txBody>
      </p:sp>
    </p:spTree>
    <p:extLst>
      <p:ext uri="{BB962C8B-B14F-4D97-AF65-F5344CB8AC3E}">
        <p14:creationId xmlns:p14="http://schemas.microsoft.com/office/powerpoint/2010/main" val="3969398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067" y="4293130"/>
            <a:ext cx="73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err="1">
                <a:latin typeface="Trebuchet MS"/>
                <a:cs typeface="Trebuchet MS"/>
              </a:rPr>
              <a:t>Quoth</a:t>
            </a:r>
            <a:r>
              <a:rPr lang="en-CA" sz="3600" b="1" dirty="0">
                <a:latin typeface="Trebuchet MS"/>
                <a:cs typeface="Trebuchet MS"/>
              </a:rPr>
              <a:t>’ the raven... “Say what?!”</a:t>
            </a:r>
          </a:p>
        </p:txBody>
      </p:sp>
    </p:spTree>
    <p:extLst>
      <p:ext uri="{BB962C8B-B14F-4D97-AF65-F5344CB8AC3E}">
        <p14:creationId xmlns:p14="http://schemas.microsoft.com/office/powerpoint/2010/main" val="2477207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321" y="4662225"/>
            <a:ext cx="5369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"/>
                <a:cs typeface=""/>
              </a:rPr>
              <a:t>Just a </a:t>
            </a:r>
            <a:r>
              <a:rPr lang="it-IT" i="1" dirty="0" err="1">
                <a:latin typeface=""/>
                <a:cs typeface=""/>
              </a:rPr>
              <a:t>complex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mathematical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jargon</a:t>
            </a:r>
            <a:r>
              <a:rPr lang="it-IT" i="1" dirty="0">
                <a:latin typeface=""/>
                <a:cs typeface=""/>
              </a:rPr>
              <a:t> to </a:t>
            </a:r>
            <a:r>
              <a:rPr lang="it-IT" i="1" dirty="0" err="1">
                <a:latin typeface=""/>
                <a:cs typeface=""/>
              </a:rPr>
              <a:t>say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that</a:t>
            </a:r>
            <a:r>
              <a:rPr lang="it-IT" i="1" dirty="0">
                <a:latin typeface=""/>
                <a:cs typeface=""/>
              </a:rPr>
              <a:t> a </a:t>
            </a:r>
            <a:r>
              <a:rPr lang="it-IT" i="1" dirty="0" err="1">
                <a:latin typeface=""/>
                <a:cs typeface=""/>
              </a:rPr>
              <a:t>hypersurface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reflects</a:t>
            </a:r>
            <a:r>
              <a:rPr lang="it-IT" i="1" dirty="0">
                <a:latin typeface=""/>
                <a:cs typeface=""/>
              </a:rPr>
              <a:t> a </a:t>
            </a:r>
            <a:r>
              <a:rPr lang="it-IT" i="1" dirty="0" err="1">
                <a:latin typeface=""/>
                <a:cs typeface=""/>
              </a:rPr>
              <a:t>polyhedron</a:t>
            </a:r>
            <a:r>
              <a:rPr lang="it-IT" i="1" dirty="0">
                <a:latin typeface=""/>
                <a:cs typeface=""/>
              </a:rPr>
              <a:t> (e.g., a </a:t>
            </a:r>
            <a:r>
              <a:rPr lang="it-IT" i="1" dirty="0" err="1">
                <a:latin typeface=""/>
                <a:cs typeface=""/>
              </a:rPr>
              <a:t>sphere</a:t>
            </a:r>
            <a:r>
              <a:rPr lang="it-IT" i="1" dirty="0">
                <a:latin typeface=""/>
                <a:cs typeface=""/>
              </a:rPr>
              <a:t>, a </a:t>
            </a:r>
            <a:r>
              <a:rPr lang="it-IT" i="1" dirty="0" err="1">
                <a:latin typeface=""/>
                <a:cs typeface=""/>
              </a:rPr>
              <a:t>plane</a:t>
            </a:r>
            <a:r>
              <a:rPr lang="it-IT" i="1" dirty="0">
                <a:latin typeface=""/>
                <a:cs typeface=""/>
              </a:rPr>
              <a:t>, the </a:t>
            </a:r>
            <a:r>
              <a:rPr lang="it-IT" i="1" dirty="0" err="1">
                <a:latin typeface=""/>
                <a:cs typeface=""/>
              </a:rPr>
              <a:t>torus</a:t>
            </a:r>
            <a:r>
              <a:rPr lang="it-IT" i="1" dirty="0">
                <a:latin typeface=""/>
                <a:cs typeface=""/>
              </a:rPr>
              <a:t>, </a:t>
            </a:r>
            <a:r>
              <a:rPr lang="mr-IN" i="1" dirty="0">
                <a:latin typeface=""/>
                <a:cs typeface=""/>
              </a:rPr>
              <a:t>…</a:t>
            </a:r>
            <a:r>
              <a:rPr lang="it-IT" i="1" dirty="0">
                <a:latin typeface=""/>
                <a:cs typeface=""/>
              </a:rPr>
              <a:t>);</a:t>
            </a:r>
            <a:endParaRPr lang="en-CA" i="1" dirty="0"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7403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>
                <a:solidFill>
                  <a:srgbClr val="BFBFBF"/>
                </a:solidFill>
              </a:rPr>
              <a:t>Def</a:t>
            </a:r>
            <a:r>
              <a:rPr lang="en-CA" dirty="0">
                <a:solidFill>
                  <a:srgbClr val="BFBFBF"/>
                </a:solidFill>
              </a:rPr>
              <a:t>: “is a </a:t>
            </a:r>
            <a:r>
              <a:rPr lang="en-CA" b="1" dirty="0" err="1">
                <a:solidFill>
                  <a:srgbClr val="BFBFBF"/>
                </a:solidFill>
              </a:rPr>
              <a:t>hypersurface</a:t>
            </a:r>
            <a:r>
              <a:rPr lang="en-CA" dirty="0">
                <a:solidFill>
                  <a:srgbClr val="BFBFBF"/>
                </a:solidFill>
              </a:rPr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BFBFBF"/>
                </a:solidFill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solidFill>
                  <a:srgbClr val="BFBFBF"/>
                </a:solidFill>
                <a:latin typeface=""/>
                <a:cs typeface=""/>
              </a:rPr>
              <a:t>…</a:t>
            </a:r>
            <a:endParaRPr lang="en-CA" dirty="0">
              <a:solidFill>
                <a:srgbClr val="BFBFBF"/>
              </a:solidFill>
              <a:latin typeface=""/>
              <a:cs typeface="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321" y="4662225"/>
            <a:ext cx="5369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Just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complex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mathematical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jargon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to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say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that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hypersurface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reflects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polyhedron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(e.g.,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sphere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,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plane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, the </a:t>
            </a:r>
            <a:r>
              <a:rPr lang="it-IT" b="1" i="1" dirty="0" err="1">
                <a:latin typeface=""/>
                <a:cs typeface=""/>
              </a:rPr>
              <a:t>torus</a:t>
            </a:r>
            <a:r>
              <a:rPr lang="it-IT" i="1" dirty="0">
                <a:latin typeface=""/>
                <a:cs typeface=""/>
              </a:rPr>
              <a:t>, </a:t>
            </a:r>
            <a:r>
              <a:rPr lang="mr-IN" i="1" dirty="0">
                <a:solidFill>
                  <a:srgbClr val="BFBFBF"/>
                </a:solidFill>
                <a:latin typeface=""/>
                <a:cs typeface=""/>
              </a:rPr>
              <a:t>…</a:t>
            </a:r>
            <a:r>
              <a:rPr lang="it-IT" i="1" dirty="0">
                <a:solidFill>
                  <a:srgbClr val="BFBFBF"/>
                </a:solidFill>
                <a:latin typeface=""/>
                <a:cs typeface=""/>
              </a:rPr>
              <a:t>);</a:t>
            </a:r>
            <a:endParaRPr lang="en-CA" i="1" dirty="0">
              <a:solidFill>
                <a:srgbClr val="BFBFBF"/>
              </a:solidFill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9858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Not this torus...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857124"/>
            <a:ext cx="5099909" cy="41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2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Or this torus</a:t>
            </a:r>
          </a:p>
          <a:p>
            <a:pPr lvl="1"/>
            <a:r>
              <a:rPr lang="en-CA" dirty="0"/>
              <a:t>But, getting </a:t>
            </a:r>
            <a:r>
              <a:rPr lang="en-CA" i="1" dirty="0"/>
              <a:t>warmer…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85"/>
          <a:stretch/>
        </p:blipFill>
        <p:spPr>
          <a:xfrm>
            <a:off x="3039533" y="2404996"/>
            <a:ext cx="4318000" cy="361480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678488" cy="838200"/>
          </a:xfrm>
        </p:spPr>
        <p:txBody>
          <a:bodyPr/>
          <a:lstStyle/>
          <a:p>
            <a:r>
              <a:rPr lang="en-CA" dirty="0"/>
              <a:t>Decision Surfaces</a:t>
            </a:r>
          </a:p>
        </p:txBody>
      </p:sp>
    </p:spTree>
    <p:extLst>
      <p:ext uri="{BB962C8B-B14F-4D97-AF65-F5344CB8AC3E}">
        <p14:creationId xmlns:p14="http://schemas.microsoft.com/office/powerpoint/2010/main" val="1128701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torus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1727306"/>
            <a:ext cx="5311576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torus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1727306"/>
            <a:ext cx="5311576" cy="4466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3064933"/>
            <a:ext cx="1553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Locally...</a:t>
            </a:r>
          </a:p>
          <a:p>
            <a:r>
              <a:rPr lang="en-CA" dirty="0">
                <a:latin typeface="Trebuchet MS"/>
                <a:cs typeface="Trebuchet MS"/>
              </a:rPr>
              <a:t>It can be made to represent a Euclidean space!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542321" y="4826000"/>
            <a:ext cx="1167012" cy="71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7114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from </a:t>
            </a:r>
            <a:r>
              <a:rPr lang="en-CA" dirty="0" err="1"/>
              <a:t>wikipedia</a:t>
            </a:r>
            <a:r>
              <a:rPr lang="en-CA" dirty="0"/>
              <a:t>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12067" cy="4781550"/>
          </a:xfrm>
        </p:spPr>
        <p:txBody>
          <a:bodyPr/>
          <a:lstStyle/>
          <a:p>
            <a:r>
              <a:rPr lang="en-CA" dirty="0"/>
              <a:t>Manifolds (and </a:t>
            </a:r>
            <a:r>
              <a:rPr lang="en-CA" dirty="0" err="1"/>
              <a:t>hypersurfaces</a:t>
            </a:r>
            <a:r>
              <a:rPr lang="en-CA" dirty="0"/>
              <a:t>) exist also for standard algebraic curves!</a:t>
            </a:r>
          </a:p>
        </p:txBody>
      </p:sp>
      <p:pic>
        <p:nvPicPr>
          <p:cNvPr id="4" name="Picture 3" descr="Screen Shot 2018-02-01 at 15.3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8" y="1238250"/>
            <a:ext cx="3942491" cy="48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17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87332"/>
            <a:ext cx="6388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4619924" y="2595286"/>
          <a:ext cx="283051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600" imgH="482600" progId="Equation.3">
                  <p:embed/>
                </p:oleObj>
              </mc:Choice>
              <mc:Fallback>
                <p:oleObj name="Equation" r:id="rId3" imgW="1117600" imgH="482600" progId="Equation.3">
                  <p:embed/>
                  <p:pic>
                    <p:nvPicPr>
                      <p:cNvPr id="61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24" y="2595286"/>
                        <a:ext cx="283051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70802" y="2400870"/>
            <a:ext cx="2884184" cy="2454275"/>
            <a:chOff x="395288" y="3573463"/>
            <a:chExt cx="2884184" cy="2454275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908175" y="4005263"/>
              <a:ext cx="4318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 flipV="1">
              <a:off x="1258888" y="4437063"/>
              <a:ext cx="720725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V="1">
              <a:off x="2124075" y="4437063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 flipV="1">
              <a:off x="2268538" y="4437063"/>
              <a:ext cx="719137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116013" y="5300663"/>
              <a:ext cx="287337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19812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8448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 flipV="1">
              <a:off x="827088" y="4365625"/>
              <a:ext cx="10810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908175" y="4221163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V="1">
              <a:off x="2124075" y="357346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10509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9145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851150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395288" y="4502150"/>
              <a:ext cx="3059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2224088" y="3573463"/>
              <a:ext cx="298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4727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1150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4088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21"/>
            <a:ext cx="8229600" cy="977794"/>
          </a:xfrm>
        </p:spPr>
        <p:txBody>
          <a:bodyPr>
            <a:normAutofit/>
          </a:bodyPr>
          <a:lstStyle/>
          <a:p>
            <a:r>
              <a:rPr lang="en-US" dirty="0"/>
              <a:t>What is an Artificial Neuron?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5579" y="1054501"/>
            <a:ext cx="8002588" cy="1376363"/>
          </a:xfrm>
        </p:spPr>
        <p:txBody>
          <a:bodyPr>
            <a:normAutofit/>
          </a:bodyPr>
          <a:lstStyle/>
          <a:p>
            <a:r>
              <a:rPr lang="en-US" dirty="0"/>
              <a:t>An Artificial Neuron (AN) is a non-linear parameterized 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103281" y="2961998"/>
            <a:ext cx="517363" cy="496888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72" y="4202937"/>
            <a:ext cx="3609420" cy="152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12094" y="5114004"/>
            <a:ext cx="5607706" cy="941254"/>
            <a:chOff x="589473" y="6041289"/>
            <a:chExt cx="5607706" cy="941254"/>
          </a:xfrm>
        </p:grpSpPr>
        <p:sp>
          <p:nvSpPr>
            <p:cNvPr id="2" name="TextBox 1"/>
            <p:cNvSpPr txBox="1"/>
            <p:nvPr/>
          </p:nvSpPr>
          <p:spPr>
            <a:xfrm>
              <a:off x="589473" y="6520878"/>
              <a:ext cx="5550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Spike-Timing Dependent Plasticity (STDP)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37088" y="6041289"/>
              <a:ext cx="1560091" cy="4929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19493526">
            <a:off x="6870095" y="4797081"/>
            <a:ext cx="247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Lets blow this up a bit</a:t>
            </a:r>
          </a:p>
        </p:txBody>
      </p:sp>
    </p:spTree>
    <p:extLst>
      <p:ext uri="{BB962C8B-B14F-4D97-AF65-F5344CB8AC3E}">
        <p14:creationId xmlns:p14="http://schemas.microsoft.com/office/powerpoint/2010/main" val="41661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78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88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8" y="980004"/>
            <a:ext cx="839874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62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5" y="850423"/>
            <a:ext cx="7854377" cy="58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784"/>
          <a:stretch/>
        </p:blipFill>
        <p:spPr>
          <a:xfrm>
            <a:off x="0" y="1425376"/>
            <a:ext cx="9144000" cy="54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us: 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835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Surfaces: 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67" y="3962400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</p:spTree>
    <p:extLst>
      <p:ext uri="{BB962C8B-B14F-4D97-AF65-F5344CB8AC3E}">
        <p14:creationId xmlns:p14="http://schemas.microsoft.com/office/powerpoint/2010/main" val="2146973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Surfaces: another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67" y="3962400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95" y="2455333"/>
            <a:ext cx="3341871" cy="33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</p:spTree>
    <p:extLst>
      <p:ext uri="{BB962C8B-B14F-4D97-AF65-F5344CB8AC3E}">
        <p14:creationId xmlns:p14="http://schemas.microsoft.com/office/powerpoint/2010/main" val="1154133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867" y="3866089"/>
            <a:ext cx="4512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Trebuchet MS"/>
                <a:cs typeface="Trebuchet MS"/>
              </a:rPr>
              <a:t>I would say, something like this...</a:t>
            </a:r>
          </a:p>
        </p:txBody>
      </p:sp>
    </p:spTree>
    <p:extLst>
      <p:ext uri="{BB962C8B-B14F-4D97-AF65-F5344CB8AC3E}">
        <p14:creationId xmlns:p14="http://schemas.microsoft.com/office/powerpoint/2010/main" val="1445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222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dirty="0"/>
              <a:t>Mapping to Biological Neurons</a:t>
            </a:r>
            <a:endParaRPr lang="en-US" altLang="ko-KR" dirty="0">
              <a:cs typeface="+mj-cs"/>
            </a:endParaRPr>
          </a:p>
        </p:txBody>
      </p:sp>
      <p:pic>
        <p:nvPicPr>
          <p:cNvPr id="15363" name="Picture 3" descr="D:\temp\nn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87" y="1222657"/>
            <a:ext cx="4482929" cy="342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temp\n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" y="1222658"/>
            <a:ext cx="4373260" cy="34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white">
          <a:xfrm>
            <a:off x="15088" y="4499257"/>
            <a:ext cx="1327838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>
                <a:solidFill>
                  <a:srgbClr val="000000"/>
                </a:solidFill>
              </a:rPr>
              <a:t>Dendrite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white">
          <a:xfrm>
            <a:off x="1331126" y="4499258"/>
            <a:ext cx="1532012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/>
              <a:t>Cell Body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white">
          <a:xfrm>
            <a:off x="2834487" y="4499257"/>
            <a:ext cx="1376767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000000"/>
                </a:solidFill>
              </a:rPr>
              <a:t>Axon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white">
          <a:xfrm>
            <a:off x="589763" y="5337458"/>
            <a:ext cx="549694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624687" y="4499258"/>
            <a:ext cx="5426081" cy="888028"/>
            <a:chOff x="480" y="3072"/>
            <a:chExt cx="3216" cy="528"/>
          </a:xfrm>
        </p:grpSpPr>
        <p:sp>
          <p:nvSpPr>
            <p:cNvPr id="15376" name="Line 10"/>
            <p:cNvSpPr>
              <a:spLocks noChangeShapeType="1"/>
            </p:cNvSpPr>
            <p:nvPr/>
          </p:nvSpPr>
          <p:spPr bwMode="white">
            <a:xfrm>
              <a:off x="480" y="336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white">
            <a:xfrm flipV="1">
              <a:off x="3696" y="3072"/>
              <a:ext cx="0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5370" name="Line 12"/>
          <p:cNvSpPr>
            <a:spLocks noChangeShapeType="1"/>
          </p:cNvSpPr>
          <p:nvPr/>
        </p:nvSpPr>
        <p:spPr bwMode="white">
          <a:xfrm>
            <a:off x="1660552" y="4956457"/>
            <a:ext cx="0" cy="726569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white">
          <a:xfrm flipV="1">
            <a:off x="6765952" y="4499258"/>
            <a:ext cx="0" cy="1210948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2" name="Line 14"/>
          <p:cNvSpPr>
            <a:spLocks noChangeShapeType="1"/>
          </p:cNvSpPr>
          <p:nvPr/>
        </p:nvSpPr>
        <p:spPr bwMode="white">
          <a:xfrm>
            <a:off x="1628802" y="5642258"/>
            <a:ext cx="5137150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white">
          <a:xfrm>
            <a:off x="3017566" y="6023258"/>
            <a:ext cx="4711700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white">
          <a:xfrm>
            <a:off x="3049316" y="4956458"/>
            <a:ext cx="0" cy="1130218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5" name="Line 17"/>
          <p:cNvSpPr>
            <a:spLocks noChangeShapeType="1"/>
          </p:cNvSpPr>
          <p:nvPr/>
        </p:nvSpPr>
        <p:spPr bwMode="white">
          <a:xfrm flipV="1">
            <a:off x="7729266" y="4499257"/>
            <a:ext cx="0" cy="1614597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40130" y="1817645"/>
            <a:ext cx="887982" cy="2375520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599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2533" y="3707615"/>
            <a:ext cx="315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Trebuchet MS"/>
                <a:cs typeface="Trebuchet M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799" y="4896259"/>
            <a:ext cx="3158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Trebuchet MS"/>
                <a:cs typeface="Trebuchet MS"/>
              </a:rPr>
              <a:t>&lt;moment of suspense</a:t>
            </a:r>
            <a:r>
              <a:rPr lang="mr-IN" sz="4000" b="1" dirty="0">
                <a:latin typeface="Trebuchet MS"/>
                <a:cs typeface="Trebuchet MS"/>
              </a:rPr>
              <a:t>…</a:t>
            </a:r>
            <a:r>
              <a:rPr lang="en-CA" sz="4000" b="1" dirty="0">
                <a:latin typeface="Trebuchet MS"/>
                <a:cs typeface="Trebuchet M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08323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9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66" y="3742266"/>
            <a:ext cx="504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ym typeface="Wingdings"/>
              </a:rPr>
              <a:t> </a:t>
            </a:r>
            <a:r>
              <a:rPr lang="en-CA" i="1" dirty="0"/>
              <a:t>Geo-localization </a:t>
            </a:r>
            <a:r>
              <a:rPr lang="en-CA" i="1" dirty="0" err="1"/>
              <a:t>algo</a:t>
            </a:r>
            <a:r>
              <a:rPr lang="en-CA" i="1" dirty="0"/>
              <a:t>. Can classify location based on </a:t>
            </a:r>
            <a:r>
              <a:rPr lang="en-CA" b="1" i="1" dirty="0"/>
              <a:t>hemisphere</a:t>
            </a:r>
            <a:r>
              <a:rPr lang="en-CA" i="1" dirty="0"/>
              <a:t>!</a:t>
            </a:r>
          </a:p>
          <a:p>
            <a:endParaRPr lang="en-CA" i="1" dirty="0"/>
          </a:p>
          <a:p>
            <a:r>
              <a:rPr lang="en-CA" i="1" dirty="0">
                <a:sym typeface="Wingdings"/>
              </a:rPr>
              <a:t> </a:t>
            </a:r>
            <a:r>
              <a:rPr lang="en-CA" i="1" dirty="0"/>
              <a:t>But this is not the only possible option!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979333" y="4221088"/>
            <a:ext cx="1100666" cy="1815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979333" y="4402667"/>
            <a:ext cx="2086909" cy="14356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1452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Decision </a:t>
            </a:r>
          </a:p>
          <a:p>
            <a:pPr marL="0" indent="0">
              <a:buNone/>
            </a:pPr>
            <a:r>
              <a:rPr lang="en-CA" i="1" dirty="0"/>
              <a:t>Surface!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2616200" y="3450827"/>
            <a:ext cx="6375400" cy="2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The Decision Surface</a:t>
            </a:r>
          </a:p>
          <a:p>
            <a:pPr marL="0" indent="0">
              <a:buNone/>
            </a:pPr>
            <a:r>
              <a:rPr lang="en-CA" i="1" dirty="0"/>
              <a:t>Can help me understand</a:t>
            </a:r>
          </a:p>
          <a:p>
            <a:pPr marL="0" indent="0">
              <a:buNone/>
            </a:pPr>
            <a:r>
              <a:rPr lang="en-CA" i="1" dirty="0"/>
              <a:t>Whether the problem is</a:t>
            </a:r>
          </a:p>
          <a:p>
            <a:pPr marL="0" indent="0">
              <a:buNone/>
            </a:pPr>
            <a:r>
              <a:rPr lang="en-CA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429000" y="5558821"/>
            <a:ext cx="1100666" cy="1815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38535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The Decision Surface</a:t>
            </a:r>
          </a:p>
          <a:p>
            <a:pPr marL="0" indent="0">
              <a:buNone/>
            </a:pPr>
            <a:r>
              <a:rPr lang="en-CA" i="1" dirty="0"/>
              <a:t>Can help me understand</a:t>
            </a:r>
          </a:p>
          <a:p>
            <a:pPr marL="0" indent="0">
              <a:buNone/>
            </a:pPr>
            <a:r>
              <a:rPr lang="en-CA" i="1" dirty="0"/>
              <a:t>Whether </a:t>
            </a:r>
            <a:r>
              <a:rPr lang="en-CA" b="1" i="1" dirty="0"/>
              <a:t>the problem is</a:t>
            </a:r>
          </a:p>
          <a:p>
            <a:pPr marL="0" indent="0">
              <a:buNone/>
            </a:pPr>
            <a:r>
              <a:rPr lang="en-CA" b="1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691467" y="5558822"/>
            <a:ext cx="838199" cy="1815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881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b="1" dirty="0">
                <a:solidFill>
                  <a:schemeClr val="bg1">
                    <a:lumMod val="75000"/>
                  </a:schemeClr>
                </a:solidFill>
              </a:rPr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>
                <a:solidFill>
                  <a:srgbClr val="BFBFBF"/>
                </a:solidFill>
              </a:rPr>
              <a:t>The Decision Surface</a:t>
            </a:r>
          </a:p>
          <a:p>
            <a:pPr marL="0" indent="0">
              <a:buNone/>
            </a:pPr>
            <a:r>
              <a:rPr lang="en-CA" i="1" dirty="0">
                <a:solidFill>
                  <a:srgbClr val="BFBFBF"/>
                </a:solidFill>
              </a:rPr>
              <a:t>Can help me understand</a:t>
            </a:r>
          </a:p>
          <a:p>
            <a:pPr marL="0" indent="0">
              <a:buNone/>
            </a:pPr>
            <a:r>
              <a:rPr lang="en-CA" i="1" dirty="0">
                <a:solidFill>
                  <a:srgbClr val="BFBFBF"/>
                </a:solidFill>
              </a:rPr>
              <a:t>Whether </a:t>
            </a:r>
            <a:r>
              <a:rPr lang="en-CA" b="1" i="1" dirty="0"/>
              <a:t>the problem is</a:t>
            </a:r>
          </a:p>
          <a:p>
            <a:pPr marL="0" indent="0">
              <a:buNone/>
            </a:pPr>
            <a:r>
              <a:rPr lang="en-CA" b="1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691467" y="5558822"/>
            <a:ext cx="838199" cy="1815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92443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86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>
                <a:latin typeface="Trebuchet MS"/>
                <a:cs typeface="Trebuchet MS"/>
              </a:rPr>
              <a:t>Perceptron training will converge towards solution!*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5600" y="5537200"/>
            <a:ext cx="736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*Perceptron Convergence Theorem </a:t>
            </a:r>
            <a:r>
              <a:rPr lang="en-CA" b="1" dirty="0">
                <a:sym typeface="Wingdings"/>
              </a:rPr>
              <a:t> Need-To-Know.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077622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>
                <a:latin typeface="Trebuchet MS"/>
                <a:cs typeface="Trebuchet MS"/>
              </a:rPr>
              <a:t>Perceptron training 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</p:spTree>
    <p:extLst>
      <p:ext uri="{BB962C8B-B14F-4D97-AF65-F5344CB8AC3E}">
        <p14:creationId xmlns:p14="http://schemas.microsoft.com/office/powerpoint/2010/main" val="2036611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22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Perceptron training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</p:spTree>
    <p:extLst>
      <p:ext uri="{BB962C8B-B14F-4D97-AF65-F5344CB8AC3E}">
        <p14:creationId xmlns:p14="http://schemas.microsoft.com/office/powerpoint/2010/main" val="1966851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22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Perceptron training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3522133"/>
            <a:ext cx="4017916" cy="694267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59"/>
      </p:ext>
    </p:extLst>
  </p:cSld>
  <p:clrMapOvr>
    <a:masterClrMapping/>
  </p:clrMapOvr>
</p:sld>
</file>

<file path=ppt/theme/theme1.xml><?xml version="1.0" encoding="utf-8"?>
<a:theme xmlns:a="http://schemas.openxmlformats.org/drawingml/2006/main" name="JAD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JADS.thmx</Template>
  <TotalTime>1418</TotalTime>
  <Words>4917</Words>
  <Application>Microsoft Macintosh PowerPoint</Application>
  <PresentationFormat>On-screen Show (4:3)</PresentationFormat>
  <Paragraphs>782</Paragraphs>
  <Slides>114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4" baseType="lpstr">
      <vt:lpstr>ＭＳ ゴシック</vt:lpstr>
      <vt:lpstr>Apple Chancery</vt:lpstr>
      <vt:lpstr>Arial</vt:lpstr>
      <vt:lpstr>Calibri</vt:lpstr>
      <vt:lpstr>Times New Roman</vt:lpstr>
      <vt:lpstr>Trebuchet MS</vt:lpstr>
      <vt:lpstr>Wingdings</vt:lpstr>
      <vt:lpstr>JADS</vt:lpstr>
      <vt:lpstr>Microsoft Draw</vt:lpstr>
      <vt:lpstr>Equation</vt:lpstr>
      <vt:lpstr>Artificial Neural Networks</vt:lpstr>
      <vt:lpstr>What will you learn today?</vt:lpstr>
      <vt:lpstr>Machine-Learning Callback</vt:lpstr>
      <vt:lpstr>So, On our way to machine-learning... </vt:lpstr>
      <vt:lpstr>Artificial Neural Networks</vt:lpstr>
      <vt:lpstr>Brief History of Neural Networks</vt:lpstr>
      <vt:lpstr>Biological Inspiration: Neurons</vt:lpstr>
      <vt:lpstr>What is an Artificial Neuron?</vt:lpstr>
      <vt:lpstr>Mapping to Biological Neurons</vt:lpstr>
      <vt:lpstr>So, ANN basics assumption is...</vt:lpstr>
      <vt:lpstr>How do Perceptron ANNs work...</vt:lpstr>
      <vt:lpstr>How do Perceptron ANNs work...</vt:lpstr>
      <vt:lpstr>How do Perceptron ANNs work...</vt:lpstr>
      <vt:lpstr>for Example...</vt:lpstr>
      <vt:lpstr>An Example</vt:lpstr>
      <vt:lpstr>An Example</vt:lpstr>
      <vt:lpstr>An Example</vt:lpstr>
      <vt:lpstr>An Example</vt:lpstr>
      <vt:lpstr>An Example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Back to our Example</vt:lpstr>
      <vt:lpstr>Back to our Example</vt:lpstr>
      <vt:lpstr>What’s my ML Goal?</vt:lpstr>
      <vt:lpstr>Here’s what should happen...</vt:lpstr>
      <vt:lpstr>Here’s what should happen...</vt:lpstr>
      <vt:lpstr>Here’s what should happen...</vt:lpstr>
      <vt:lpstr>Here’s what should happen...</vt:lpstr>
      <vt:lpstr>Hold on a sec...</vt:lpstr>
      <vt:lpstr>Hold on a sec...</vt:lpstr>
      <vt:lpstr>Hold on a sec...</vt:lpstr>
      <vt:lpstr>Hold on a sec...</vt:lpstr>
      <vt:lpstr>Hold on a sec...</vt:lpstr>
      <vt:lpstr>An Example</vt:lpstr>
      <vt:lpstr>How did we get there in the first place?</vt:lpstr>
      <vt:lpstr>How did we get there in the first place?</vt:lpstr>
      <vt:lpstr>How did we get there in the first place?</vt:lpstr>
      <vt:lpstr>How did we get there in the first place?</vt:lpstr>
      <vt:lpstr>Rather than no function, we use an approx. function, e.g., sigmoid...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Artificial neurons</vt:lpstr>
      <vt:lpstr>Basic Perceptron*</vt:lpstr>
      <vt:lpstr>Basic Perceptron*</vt:lpstr>
      <vt:lpstr>Activation Functions – Linear Function  </vt:lpstr>
      <vt:lpstr>Activation Functions – Hyperbolic Tangent </vt:lpstr>
      <vt:lpstr>Activation Functions: More Recently...</vt:lpstr>
      <vt:lpstr>But...</vt:lpstr>
      <vt:lpstr>Short Break?</vt:lpstr>
      <vt:lpstr>Choosing an Activation Function</vt:lpstr>
      <vt:lpstr>Choosing an Activation Function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More from wikipedia...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Back to us: Decision Surfaces</vt:lpstr>
      <vt:lpstr>Decision Surfaces: another example</vt:lpstr>
      <vt:lpstr>Decision Surfaces: another  example</vt:lpstr>
      <vt:lpstr>The Geolocalization ML  decision surface</vt:lpstr>
      <vt:lpstr>The Geolocalization ML  decision surface</vt:lpstr>
      <vt:lpstr>The Geolocalization ML  decision surface</vt:lpstr>
      <vt:lpstr>The Geolocalization ML  decision surface</vt:lpstr>
      <vt:lpstr>So... Choosing an Activation Function</vt:lpstr>
      <vt:lpstr>So... Choosing an Activation Function</vt:lpstr>
      <vt:lpstr>So... Choosing an Activation Function</vt:lpstr>
      <vt:lpstr>So... Choosing an Activation Function</vt:lpstr>
      <vt:lpstr>Perceptron Training Rule</vt:lpstr>
      <vt:lpstr>Perceptron Training Rule</vt:lpstr>
      <vt:lpstr>Perceptron Training Rule</vt:lpstr>
      <vt:lpstr>Perceptron Training Rule</vt:lpstr>
      <vt:lpstr>Perceptron Training Rule</vt:lpstr>
      <vt:lpstr>Gradient Descent*</vt:lpstr>
      <vt:lpstr>Gradient Descent</vt:lpstr>
      <vt:lpstr>Algorithm</vt:lpstr>
      <vt:lpstr>Gradient Descent</vt:lpstr>
      <vt:lpstr>Ok, Then What the hell is an  Artificial Neural Network (ANN)?</vt:lpstr>
      <vt:lpstr>Ok, Then What the hell is an  Artificial Neural Network (ANN)?</vt:lpstr>
      <vt:lpstr>What are their functioning principles?</vt:lpstr>
      <vt:lpstr>When do I use them?</vt:lpstr>
      <vt:lpstr>Conclusions</vt:lpstr>
      <vt:lpstr>Feed Forward Neural Networks</vt:lpstr>
      <vt:lpstr>Forward Propagation in a Cartoon</vt:lpstr>
      <vt:lpstr>Recursive (Deep) Feed Forward Neural Nets  in 1 Slide ()</vt:lpstr>
      <vt:lpstr>Questions?</vt:lpstr>
      <vt:lpstr>Required Reading</vt:lpstr>
    </vt:vector>
  </TitlesOfParts>
  <Company>VU University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Damian Andrew Tamburri</dc:creator>
  <cp:lastModifiedBy>Damian Andrew Tamburri</cp:lastModifiedBy>
  <cp:revision>73</cp:revision>
  <dcterms:created xsi:type="dcterms:W3CDTF">2018-02-01T13:58:05Z</dcterms:created>
  <dcterms:modified xsi:type="dcterms:W3CDTF">2025-05-07T11:23:49Z</dcterms:modified>
</cp:coreProperties>
</file>